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86" r:id="rId10"/>
    <p:sldId id="266" r:id="rId11"/>
    <p:sldId id="267" r:id="rId12"/>
    <p:sldId id="268" r:id="rId13"/>
    <p:sldId id="269" r:id="rId14"/>
    <p:sldId id="271" r:id="rId15"/>
    <p:sldId id="291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42FB44-8F97-4D1A-ADE0-E9A4EE0E3957}">
          <p14:sldIdLst>
            <p14:sldId id="256"/>
            <p14:sldId id="257"/>
            <p14:sldId id="258"/>
            <p14:sldId id="259"/>
            <p14:sldId id="260"/>
            <p14:sldId id="261"/>
            <p14:sldId id="263"/>
            <p14:sldId id="264"/>
            <p14:sldId id="286"/>
            <p14:sldId id="266"/>
            <p14:sldId id="267"/>
            <p14:sldId id="268"/>
            <p14:sldId id="269"/>
            <p14:sldId id="271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63"/>
    <p:restoredTop sz="96301" autoAdjust="0"/>
  </p:normalViewPr>
  <p:slideViewPr>
    <p:cSldViewPr snapToGrid="0" snapToObjects="1">
      <p:cViewPr varScale="1">
        <p:scale>
          <a:sx n="105" d="100"/>
          <a:sy n="105" d="100"/>
        </p:scale>
        <p:origin x="101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d Minevitz" userId="5882d547-e990-4e85-a45e-aead1cfdc7ff" providerId="ADAL" clId="{0727334B-4F08-4CD8-8E7C-7729FD1119FC}"/>
    <pc:docChg chg="undo custSel delSld modSld sldOrd modSection">
      <pc:chgData name="Ned Minevitz" userId="5882d547-e990-4e85-a45e-aead1cfdc7ff" providerId="ADAL" clId="{0727334B-4F08-4CD8-8E7C-7729FD1119FC}" dt="2026-04-09T16:53:18.551" v="437" actId="2696"/>
      <pc:docMkLst>
        <pc:docMk/>
      </pc:docMkLst>
      <pc:sldChg chg="delSp modSp mod">
        <pc:chgData name="Ned Minevitz" userId="5882d547-e990-4e85-a45e-aead1cfdc7ff" providerId="ADAL" clId="{0727334B-4F08-4CD8-8E7C-7729FD1119FC}" dt="2026-04-09T16:52:27.431" v="433" actId="21"/>
        <pc:sldMkLst>
          <pc:docMk/>
          <pc:sldMk cId="3388376663" sldId="256"/>
        </pc:sldMkLst>
        <pc:spChg chg="del mod">
          <ac:chgData name="Ned Minevitz" userId="5882d547-e990-4e85-a45e-aead1cfdc7ff" providerId="ADAL" clId="{0727334B-4F08-4CD8-8E7C-7729FD1119FC}" dt="2026-04-09T16:52:27.431" v="433" actId="21"/>
          <ac:spMkLst>
            <pc:docMk/>
            <pc:sldMk cId="3388376663" sldId="256"/>
            <ac:spMk id="3" creationId="{9C979166-E205-3BE1-E475-E70AF11DD29B}"/>
          </ac:spMkLst>
        </pc:spChg>
      </pc:sldChg>
      <pc:sldChg chg="del">
        <pc:chgData name="Ned Minevitz" userId="5882d547-e990-4e85-a45e-aead1cfdc7ff" providerId="ADAL" clId="{0727334B-4F08-4CD8-8E7C-7729FD1119FC}" dt="2026-04-09T16:53:18.551" v="437" actId="2696"/>
        <pc:sldMkLst>
          <pc:docMk/>
          <pc:sldMk cId="446511663" sldId="272"/>
        </pc:sldMkLst>
      </pc:sldChg>
      <pc:sldChg chg="del">
        <pc:chgData name="Ned Minevitz" userId="5882d547-e990-4e85-a45e-aead1cfdc7ff" providerId="ADAL" clId="{0727334B-4F08-4CD8-8E7C-7729FD1119FC}" dt="2026-04-09T16:52:49.789" v="434" actId="2696"/>
        <pc:sldMkLst>
          <pc:docMk/>
          <pc:sldMk cId="696246053" sldId="276"/>
        </pc:sldMkLst>
      </pc:sldChg>
      <pc:sldChg chg="del">
        <pc:chgData name="Ned Minevitz" userId="5882d547-e990-4e85-a45e-aead1cfdc7ff" providerId="ADAL" clId="{0727334B-4F08-4CD8-8E7C-7729FD1119FC}" dt="2026-04-09T16:52:57.501" v="436" actId="2696"/>
        <pc:sldMkLst>
          <pc:docMk/>
          <pc:sldMk cId="2326006745" sldId="283"/>
        </pc:sldMkLst>
      </pc:sldChg>
      <pc:sldChg chg="del">
        <pc:chgData name="Ned Minevitz" userId="5882d547-e990-4e85-a45e-aead1cfdc7ff" providerId="ADAL" clId="{0727334B-4F08-4CD8-8E7C-7729FD1119FC}" dt="2026-04-09T16:52:53.834" v="435" actId="2696"/>
        <pc:sldMkLst>
          <pc:docMk/>
          <pc:sldMk cId="2916976593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F93AEE-DE60-4347-B769-DC995F958F0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FF1401-7518-4CFE-AAA0-B9865D65F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52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FA6700-8883-C24C-B768-FD3C1472FB1D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53252E2-DFCE-4B48-9CD0-6D0411A64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22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252E2-DFCE-4B48-9CD0-6D0411A649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5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Talking Points: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What other consequences can you think of?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Do you have any personal experiences of people</a:t>
            </a:r>
            <a:r>
              <a:rPr lang="en-US" baseline="0" dirty="0"/>
              <a:t> you know committing a misdemeanor? What were the negative consequences?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252E2-DFCE-4B48-9CD0-6D0411A649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53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Talking</a:t>
            </a:r>
            <a:r>
              <a:rPr lang="en-US" baseline="0" dirty="0"/>
              <a:t> Points: </a:t>
            </a:r>
          </a:p>
          <a:p>
            <a:pPr marL="174708" indent="-174708">
              <a:buFont typeface="Arial"/>
              <a:buChar char="•"/>
            </a:pPr>
            <a:r>
              <a:rPr lang="en-US" baseline="0" dirty="0"/>
              <a:t>These statistics do not include deaths related to driving under the influence of drugs. Do you think the number would be greater if we include drugged driving?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252E2-DFCE-4B48-9CD0-6D0411A649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276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Talking</a:t>
            </a:r>
            <a:r>
              <a:rPr lang="en-US" baseline="0" dirty="0"/>
              <a:t> Points:</a:t>
            </a:r>
          </a:p>
          <a:p>
            <a:pPr marL="174708" indent="-174708">
              <a:buFont typeface="Arial"/>
              <a:buChar char="•"/>
            </a:pPr>
            <a:r>
              <a:rPr lang="en-US" baseline="0" dirty="0"/>
              <a:t>Do you see how committing misdemeanors can affect others? Do you think this is unfair to those who follow the law? </a:t>
            </a:r>
          </a:p>
          <a:p>
            <a:pPr marL="174708" indent="-174708">
              <a:buFont typeface="Arial"/>
              <a:buChar char="•"/>
            </a:pPr>
            <a:r>
              <a:rPr lang="en-US" baseline="0" dirty="0"/>
              <a:t>What could you do with $242 billion dollars? What could society/government with this amount of money if it did not go toward traffic crashes?</a:t>
            </a:r>
          </a:p>
          <a:p>
            <a:pPr marL="174708" indent="-174708">
              <a:buFont typeface="Arial"/>
              <a:buChar char="•"/>
            </a:pPr>
            <a:r>
              <a:rPr lang="en-US" baseline="0" dirty="0"/>
              <a:t>What are some of the places this money goes? Answers: medical care, court costs, insurance, law enforcement.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252E2-DFCE-4B48-9CD0-6D0411A649E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17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1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0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66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8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3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5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4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9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1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423193"/>
            <a:ext cx="10617201" cy="1050007"/>
          </a:xfrm>
        </p:spPr>
        <p:txBody>
          <a:bodyPr>
            <a:noAutofit/>
          </a:bodyPr>
          <a:lstStyle/>
          <a:p>
            <a:r>
              <a:rPr lang="en-US" sz="9600" b="1" dirty="0">
                <a:solidFill>
                  <a:srgbClr val="0000FF"/>
                </a:solidFill>
                <a:latin typeface="DaunPenh" panose="020F0502020204030204" pitchFamily="2" charset="0"/>
                <a:cs typeface="DaunPenh" panose="020F0502020204030204" pitchFamily="2" charset="0"/>
              </a:rPr>
              <a:t> Misdemeanors Matter</a:t>
            </a:r>
          </a:p>
        </p:txBody>
      </p:sp>
      <p:pic>
        <p:nvPicPr>
          <p:cNvPr id="8194" name="Picture 2" descr="\\Tmu-dc01\datafiles\SHARE\Ned\Materials Master Files\Logos\Save a Life MTSI 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43" y="5475587"/>
            <a:ext cx="2824329" cy="114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\\Tmu-dc01\datafiles\SHARE\Ned\Materials Master Files\Logos\TMCEC Seal High Re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499" y="4974142"/>
            <a:ext cx="1736457" cy="173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group of cars in a parking lot&#10;&#10;Description automatically generated">
            <a:extLst>
              <a:ext uri="{FF2B5EF4-FFF2-40B4-BE49-F238E27FC236}">
                <a16:creationId xmlns:a16="http://schemas.microsoft.com/office/drawing/2014/main" id="{3A895AA0-706C-8279-6156-8B8ADBAAD54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066" y="1237193"/>
            <a:ext cx="7151104" cy="402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76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394842B0-684D-44CC-B4BC-D13331CFD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Speeding</a:t>
            </a:r>
          </a:p>
        </p:txBody>
      </p:sp>
      <p:sp>
        <p:nvSpPr>
          <p:cNvPr id="75" name="sketch line">
            <a:extLst>
              <a:ext uri="{FF2B5EF4-FFF2-40B4-BE49-F238E27FC236}">
                <a16:creationId xmlns:a16="http://schemas.microsoft.com/office/drawing/2014/main" id="{4C2A3DC3-F495-4B99-9FF3-3FB30D632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2706624"/>
            <a:ext cx="6894576" cy="391333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Speeding is involved in about 1/3 of all traffic fatalities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What did COVID shutdowns tell us about speeding?</a:t>
            </a:r>
          </a:p>
          <a:p>
            <a:pPr marL="0" indent="0">
              <a:lnSpc>
                <a:spcPct val="90000"/>
              </a:lnSpc>
              <a:buNone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Source: National Highway Traffic Safety Administration</a:t>
            </a:r>
          </a:p>
        </p:txBody>
      </p:sp>
      <p:pic>
        <p:nvPicPr>
          <p:cNvPr id="1026" name="Picture 2" descr="Image result for speed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 r="26032" b="-3"/>
          <a:stretch/>
        </p:blipFill>
        <p:spPr bwMode="auto">
          <a:xfrm>
            <a:off x="8156454" y="-7"/>
            <a:ext cx="4035547" cy="4178808"/>
          </a:xfrm>
          <a:custGeom>
            <a:avLst/>
            <a:gdLst/>
            <a:ahLst/>
            <a:cxnLst/>
            <a:rect l="l" t="t" r="r" b="b"/>
            <a:pathLst>
              <a:path w="4035547" h="4178808">
                <a:moveTo>
                  <a:pt x="14988" y="0"/>
                </a:moveTo>
                <a:lnTo>
                  <a:pt x="4035547" y="0"/>
                </a:lnTo>
                <a:lnTo>
                  <a:pt x="4035547" y="4161794"/>
                </a:lnTo>
                <a:lnTo>
                  <a:pt x="3918602" y="4164199"/>
                </a:lnTo>
                <a:cubicBezTo>
                  <a:pt x="3673497" y="4178956"/>
                  <a:pt x="3428120" y="4172295"/>
                  <a:pt x="3183014" y="4175560"/>
                </a:cubicBezTo>
                <a:cubicBezTo>
                  <a:pt x="2855121" y="4180001"/>
                  <a:pt x="2527499" y="4168639"/>
                  <a:pt x="2199742" y="4167595"/>
                </a:cubicBezTo>
                <a:cubicBezTo>
                  <a:pt x="2132562" y="4167334"/>
                  <a:pt x="2065110" y="4170729"/>
                  <a:pt x="1998202" y="4175952"/>
                </a:cubicBezTo>
                <a:cubicBezTo>
                  <a:pt x="1905507" y="4183005"/>
                  <a:pt x="1814033" y="4174124"/>
                  <a:pt x="1722153" y="4165766"/>
                </a:cubicBezTo>
                <a:cubicBezTo>
                  <a:pt x="1611407" y="4155711"/>
                  <a:pt x="1500933" y="4164591"/>
                  <a:pt x="1390867" y="4176214"/>
                </a:cubicBezTo>
                <a:lnTo>
                  <a:pt x="1348076" y="4178808"/>
                </a:lnTo>
                <a:lnTo>
                  <a:pt x="597587" y="4178808"/>
                </a:lnTo>
                <a:lnTo>
                  <a:pt x="507890" y="4175773"/>
                </a:lnTo>
                <a:cubicBezTo>
                  <a:pt x="403218" y="4174810"/>
                  <a:pt x="298546" y="4175691"/>
                  <a:pt x="193840" y="4176214"/>
                </a:cubicBezTo>
                <a:lnTo>
                  <a:pt x="2757" y="4175742"/>
                </a:lnTo>
                <a:lnTo>
                  <a:pt x="2810" y="4034870"/>
                </a:lnTo>
                <a:cubicBezTo>
                  <a:pt x="5629" y="3979851"/>
                  <a:pt x="10539" y="3924896"/>
                  <a:pt x="15416" y="3870068"/>
                </a:cubicBezTo>
                <a:cubicBezTo>
                  <a:pt x="23018" y="3799731"/>
                  <a:pt x="25045" y="3728899"/>
                  <a:pt x="21498" y="3658244"/>
                </a:cubicBezTo>
                <a:cubicBezTo>
                  <a:pt x="17063" y="3602147"/>
                  <a:pt x="10095" y="3546050"/>
                  <a:pt x="8828" y="3489953"/>
                </a:cubicBezTo>
                <a:cubicBezTo>
                  <a:pt x="6548" y="3389688"/>
                  <a:pt x="7434" y="3289424"/>
                  <a:pt x="13262" y="3189160"/>
                </a:cubicBezTo>
                <a:cubicBezTo>
                  <a:pt x="16176" y="3138901"/>
                  <a:pt x="20864" y="3089150"/>
                  <a:pt x="22891" y="3038510"/>
                </a:cubicBezTo>
                <a:cubicBezTo>
                  <a:pt x="24918" y="2987870"/>
                  <a:pt x="28973" y="2936723"/>
                  <a:pt x="17444" y="2887098"/>
                </a:cubicBezTo>
                <a:cubicBezTo>
                  <a:pt x="-2068" y="2802699"/>
                  <a:pt x="12249" y="2718680"/>
                  <a:pt x="16430" y="2634534"/>
                </a:cubicBezTo>
                <a:cubicBezTo>
                  <a:pt x="18964" y="2582244"/>
                  <a:pt x="34168" y="2528685"/>
                  <a:pt x="20738" y="2477919"/>
                </a:cubicBezTo>
                <a:cubicBezTo>
                  <a:pt x="-421" y="2398342"/>
                  <a:pt x="13389" y="2320415"/>
                  <a:pt x="20738" y="2242107"/>
                </a:cubicBezTo>
                <a:cubicBezTo>
                  <a:pt x="29213" y="2168001"/>
                  <a:pt x="27718" y="2093082"/>
                  <a:pt x="16303" y="2019369"/>
                </a:cubicBezTo>
                <a:cubicBezTo>
                  <a:pt x="1986" y="1946239"/>
                  <a:pt x="1986" y="1871028"/>
                  <a:pt x="16303" y="1797899"/>
                </a:cubicBezTo>
                <a:cubicBezTo>
                  <a:pt x="28162" y="1737537"/>
                  <a:pt x="29530" y="1675589"/>
                  <a:pt x="20357" y="1614758"/>
                </a:cubicBezTo>
                <a:cubicBezTo>
                  <a:pt x="14149" y="1571226"/>
                  <a:pt x="3000" y="1527947"/>
                  <a:pt x="1480" y="1484415"/>
                </a:cubicBezTo>
                <a:cubicBezTo>
                  <a:pt x="-1662" y="1393377"/>
                  <a:pt x="200" y="1302238"/>
                  <a:pt x="7055" y="1211417"/>
                </a:cubicBezTo>
                <a:cubicBezTo>
                  <a:pt x="15036" y="1107980"/>
                  <a:pt x="30366" y="1004923"/>
                  <a:pt x="19724" y="900725"/>
                </a:cubicBezTo>
                <a:cubicBezTo>
                  <a:pt x="16050" y="864934"/>
                  <a:pt x="8575" y="829270"/>
                  <a:pt x="7815" y="793353"/>
                </a:cubicBezTo>
                <a:cubicBezTo>
                  <a:pt x="6168" y="726087"/>
                  <a:pt x="5407" y="659710"/>
                  <a:pt x="9208" y="590286"/>
                </a:cubicBezTo>
                <a:cubicBezTo>
                  <a:pt x="13009" y="520863"/>
                  <a:pt x="27452" y="450424"/>
                  <a:pt x="17697" y="382270"/>
                </a:cubicBezTo>
                <a:cubicBezTo>
                  <a:pt x="7941" y="314115"/>
                  <a:pt x="14276" y="247103"/>
                  <a:pt x="20611" y="180218"/>
                </a:cubicBezTo>
                <a:cubicBezTo>
                  <a:pt x="23652" y="148426"/>
                  <a:pt x="25711" y="116982"/>
                  <a:pt x="25156" y="8566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speedi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6" r="-3" b="968"/>
          <a:stretch/>
        </p:blipFill>
        <p:spPr bwMode="auto">
          <a:xfrm>
            <a:off x="8144356" y="4267201"/>
            <a:ext cx="4047645" cy="2590808"/>
          </a:xfrm>
          <a:custGeom>
            <a:avLst/>
            <a:gdLst/>
            <a:ahLst/>
            <a:cxnLst/>
            <a:rect l="l" t="t" r="r" b="b"/>
            <a:pathLst>
              <a:path w="4047645" h="2495811">
                <a:moveTo>
                  <a:pt x="2441891" y="4"/>
                </a:moveTo>
                <a:cubicBezTo>
                  <a:pt x="2489381" y="-78"/>
                  <a:pt x="2536882" y="1163"/>
                  <a:pt x="2584383" y="4428"/>
                </a:cubicBezTo>
                <a:cubicBezTo>
                  <a:pt x="2744314" y="17813"/>
                  <a:pt x="2904989" y="21079"/>
                  <a:pt x="3065367" y="14222"/>
                </a:cubicBezTo>
                <a:cubicBezTo>
                  <a:pt x="3194244" y="5694"/>
                  <a:pt x="3323514" y="4206"/>
                  <a:pt x="3452568" y="9782"/>
                </a:cubicBezTo>
                <a:cubicBezTo>
                  <a:pt x="3572813" y="16442"/>
                  <a:pt x="3693059" y="23233"/>
                  <a:pt x="3813712" y="19315"/>
                </a:cubicBezTo>
                <a:cubicBezTo>
                  <a:pt x="3861755" y="17748"/>
                  <a:pt x="3909121" y="15789"/>
                  <a:pt x="3956758" y="13177"/>
                </a:cubicBezTo>
                <a:lnTo>
                  <a:pt x="4047645" y="9696"/>
                </a:lnTo>
                <a:lnTo>
                  <a:pt x="4047645" y="2495811"/>
                </a:lnTo>
                <a:lnTo>
                  <a:pt x="28177" y="2495811"/>
                </a:lnTo>
                <a:lnTo>
                  <a:pt x="28782" y="2485852"/>
                </a:lnTo>
                <a:cubicBezTo>
                  <a:pt x="31911" y="2365446"/>
                  <a:pt x="35027" y="2245002"/>
                  <a:pt x="38157" y="2124521"/>
                </a:cubicBezTo>
                <a:cubicBezTo>
                  <a:pt x="38284" y="2119444"/>
                  <a:pt x="39171" y="2114494"/>
                  <a:pt x="39171" y="2109417"/>
                </a:cubicBezTo>
                <a:cubicBezTo>
                  <a:pt x="48166" y="1995573"/>
                  <a:pt x="53107" y="1881729"/>
                  <a:pt x="18899" y="1770550"/>
                </a:cubicBezTo>
                <a:cubicBezTo>
                  <a:pt x="15871" y="1760104"/>
                  <a:pt x="14262" y="1749304"/>
                  <a:pt x="14084" y="1738440"/>
                </a:cubicBezTo>
                <a:cubicBezTo>
                  <a:pt x="12413" y="1641514"/>
                  <a:pt x="16644" y="1544587"/>
                  <a:pt x="26754" y="1448181"/>
                </a:cubicBezTo>
                <a:cubicBezTo>
                  <a:pt x="31949" y="1389038"/>
                  <a:pt x="26754" y="1329006"/>
                  <a:pt x="43478" y="1270498"/>
                </a:cubicBezTo>
                <a:cubicBezTo>
                  <a:pt x="50864" y="1241421"/>
                  <a:pt x="55109" y="1211634"/>
                  <a:pt x="56147" y="1181656"/>
                </a:cubicBezTo>
                <a:cubicBezTo>
                  <a:pt x="59948" y="1109060"/>
                  <a:pt x="38537" y="1040779"/>
                  <a:pt x="18139" y="972244"/>
                </a:cubicBezTo>
                <a:cubicBezTo>
                  <a:pt x="7370" y="935945"/>
                  <a:pt x="-5426" y="898886"/>
                  <a:pt x="2429" y="860811"/>
                </a:cubicBezTo>
                <a:cubicBezTo>
                  <a:pt x="16707" y="802251"/>
                  <a:pt x="24854" y="742359"/>
                  <a:pt x="26754" y="682112"/>
                </a:cubicBezTo>
                <a:cubicBezTo>
                  <a:pt x="26754" y="639468"/>
                  <a:pt x="16365" y="597712"/>
                  <a:pt x="20039" y="555195"/>
                </a:cubicBezTo>
                <a:cubicBezTo>
                  <a:pt x="28211" y="472712"/>
                  <a:pt x="30238" y="389734"/>
                  <a:pt x="26121" y="306946"/>
                </a:cubicBezTo>
                <a:cubicBezTo>
                  <a:pt x="26095" y="273846"/>
                  <a:pt x="29846" y="240848"/>
                  <a:pt x="37270" y="208585"/>
                </a:cubicBezTo>
                <a:cubicBezTo>
                  <a:pt x="46506" y="151651"/>
                  <a:pt x="48419" y="93777"/>
                  <a:pt x="42971" y="36360"/>
                </a:cubicBezTo>
                <a:lnTo>
                  <a:pt x="38853" y="8429"/>
                </a:lnTo>
                <a:lnTo>
                  <a:pt x="56649" y="7824"/>
                </a:lnTo>
                <a:cubicBezTo>
                  <a:pt x="210497" y="-156"/>
                  <a:pt x="364754" y="3162"/>
                  <a:pt x="518087" y="17748"/>
                </a:cubicBezTo>
                <a:cubicBezTo>
                  <a:pt x="626567" y="25440"/>
                  <a:pt x="735534" y="24213"/>
                  <a:pt x="843809" y="14092"/>
                </a:cubicBezTo>
                <a:cubicBezTo>
                  <a:pt x="1042499" y="-1711"/>
                  <a:pt x="1240782" y="10958"/>
                  <a:pt x="1439065" y="21666"/>
                </a:cubicBezTo>
                <a:cubicBezTo>
                  <a:pt x="1631105" y="32113"/>
                  <a:pt x="1823010" y="24408"/>
                  <a:pt x="2015050" y="17487"/>
                </a:cubicBezTo>
                <a:cubicBezTo>
                  <a:pt x="2157045" y="12394"/>
                  <a:pt x="2299420" y="249"/>
                  <a:pt x="2441891" y="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30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000" dirty="0"/>
              <a:t>                                Red Light Running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730006"/>
          </a:xfrm>
        </p:spPr>
        <p:txBody>
          <a:bodyPr anchor="t">
            <a:normAutofit fontScale="77500" lnSpcReduction="20000"/>
          </a:bodyPr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 2020, 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U.S. red light running deaths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150,000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serious injuries annually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 in 3 people reported having run a red light in the 30 days prior to the report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Texas outlawed red light cameras in 2019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Sources: National Highway Traffic Safety Administration; Federal Highway Administration</a:t>
            </a:r>
          </a:p>
        </p:txBody>
      </p:sp>
      <p:pic>
        <p:nvPicPr>
          <p:cNvPr id="3074" name="Picture 2" descr="Image result for running red light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9" r="39440" b="-1"/>
          <a:stretch/>
        </p:blipFill>
        <p:spPr bwMode="auto">
          <a:xfrm>
            <a:off x="7396408" y="2093976"/>
            <a:ext cx="4220314" cy="43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08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 dirty="0"/>
              <a:t>                       Seat Belts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36" y="2835194"/>
            <a:ext cx="4904509" cy="391197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Roughly 50% of people that die on roads aren’t belted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Seat belts save about 15,000 lives per year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might not wearing a seatbelt affect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vehicles?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Source: Insurance Institute for Highway Safety, U-Haul, NHTSA</a:t>
            </a:r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80314E25-0889-0120-1AFA-CD37ADCB9C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799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19410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Misdemeanor Consequences to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04893"/>
            <a:ext cx="10972800" cy="3821271"/>
          </a:xfrm>
        </p:spPr>
        <p:txBody>
          <a:bodyPr>
            <a:normAutofit fontScale="85000" lnSpcReduction="20000"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Annually, traffic crashes have an estimated economic impact of </a:t>
            </a:r>
            <a:r>
              <a:rPr lang="en-US" sz="4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$340,000,000,000.00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! on society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Who benefits here?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Source: NHTSA</a:t>
            </a:r>
          </a:p>
        </p:txBody>
      </p:sp>
    </p:spTree>
    <p:extLst>
      <p:ext uri="{BB962C8B-B14F-4D97-AF65-F5344CB8AC3E}">
        <p14:creationId xmlns:p14="http://schemas.microsoft.com/office/powerpoint/2010/main" val="23614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-102776"/>
            <a:ext cx="10972800" cy="1244880"/>
          </a:xfrm>
        </p:spPr>
        <p:txBody>
          <a:bodyPr>
            <a:normAutofit/>
          </a:bodyPr>
          <a:lstStyle/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The Vital Role of Municipal Courts in Texas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6740"/>
            <a:ext cx="10972800" cy="84044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Defendants are still alive = behaviors can be corrected!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Table 11">
            <a:extLst>
              <a:ext uri="{FF2B5EF4-FFF2-40B4-BE49-F238E27FC236}">
                <a16:creationId xmlns:a16="http://schemas.microsoft.com/office/drawing/2014/main" id="{A2AC4E87-04CA-981C-8F7C-9159F8D4F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4914"/>
              </p:ext>
            </p:extLst>
          </p:nvPr>
        </p:nvGraphicFramePr>
        <p:xfrm>
          <a:off x="108697" y="2161620"/>
          <a:ext cx="11978640" cy="3701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158">
                  <a:extLst>
                    <a:ext uri="{9D8B030D-6E8A-4147-A177-3AD203B41FA5}">
                      <a16:colId xmlns:a16="http://schemas.microsoft.com/office/drawing/2014/main" val="208113567"/>
                    </a:ext>
                  </a:extLst>
                </a:gridCol>
                <a:gridCol w="4119967">
                  <a:extLst>
                    <a:ext uri="{9D8B030D-6E8A-4147-A177-3AD203B41FA5}">
                      <a16:colId xmlns:a16="http://schemas.microsoft.com/office/drawing/2014/main" val="213716273"/>
                    </a:ext>
                  </a:extLst>
                </a:gridCol>
                <a:gridCol w="4527515">
                  <a:extLst>
                    <a:ext uri="{9D8B030D-6E8A-4147-A177-3AD203B41FA5}">
                      <a16:colId xmlns:a16="http://schemas.microsoft.com/office/drawing/2014/main" val="564248485"/>
                    </a:ext>
                  </a:extLst>
                </a:gridCol>
              </a:tblGrid>
              <a:tr h="9319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Total TX Traffic Fatalities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New Municipal Court Non-Parking Traffic Case Filings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997122"/>
                  </a:ext>
                </a:extLst>
              </a:tr>
              <a:tr h="4509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2019/FY2019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3,623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3.6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06942"/>
                  </a:ext>
                </a:extLst>
              </a:tr>
              <a:tr h="4509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2020/FY2020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3,896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2.769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32991"/>
                  </a:ext>
                </a:extLst>
              </a:tr>
              <a:tr h="4509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2021/FY2021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4,489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2.418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353106"/>
                  </a:ext>
                </a:extLst>
              </a:tr>
              <a:tr h="4509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2022/FY2022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4,481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2.631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837740"/>
                  </a:ext>
                </a:extLst>
              </a:tr>
              <a:tr h="4509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2023/FY2023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4,291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2.741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29858"/>
                  </a:ext>
                </a:extLst>
              </a:tr>
              <a:tr h="4708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2024/FY2024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4,150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2.774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76078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2C9EF3A-20BC-A660-D772-73FC777CB8CD}"/>
              </a:ext>
            </a:extLst>
          </p:cNvPr>
          <p:cNvSpPr txBox="1"/>
          <p:nvPr/>
        </p:nvSpPr>
        <p:spPr>
          <a:xfrm>
            <a:off x="4796118" y="6254656"/>
            <a:ext cx="7395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Sources: Annual Statistical Reporting of the Texas Judiciary (OCA), TxDOT</a:t>
            </a:r>
            <a:endParaRPr lang="en-US" dirty="0"/>
          </a:p>
          <a:p>
            <a:endParaRPr lang="en-US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05C03591-1A45-EDEE-CCB7-C04974A5D72A}"/>
              </a:ext>
            </a:extLst>
          </p:cNvPr>
          <p:cNvSpPr/>
          <p:nvPr/>
        </p:nvSpPr>
        <p:spPr>
          <a:xfrm>
            <a:off x="10972800" y="3580850"/>
            <a:ext cx="484632" cy="41413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549705CF-0840-AAD8-604A-16800E78EEC6}"/>
              </a:ext>
            </a:extLst>
          </p:cNvPr>
          <p:cNvSpPr/>
          <p:nvPr/>
        </p:nvSpPr>
        <p:spPr>
          <a:xfrm>
            <a:off x="6504495" y="3580850"/>
            <a:ext cx="484632" cy="365665"/>
          </a:xfrm>
          <a:prstGeom prst="upArrow">
            <a:avLst>
              <a:gd name="adj1" fmla="val 50000"/>
              <a:gd name="adj2" fmla="val 55156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F5EEF6A3-A698-4C60-4646-8DA95CC69BD3}"/>
              </a:ext>
            </a:extLst>
          </p:cNvPr>
          <p:cNvSpPr/>
          <p:nvPr/>
        </p:nvSpPr>
        <p:spPr>
          <a:xfrm>
            <a:off x="6504495" y="4076745"/>
            <a:ext cx="484632" cy="365665"/>
          </a:xfrm>
          <a:prstGeom prst="upArrow">
            <a:avLst>
              <a:gd name="adj1" fmla="val 50000"/>
              <a:gd name="adj2" fmla="val 55156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76184396-903A-D34F-8F8F-6C3126B988AB}"/>
              </a:ext>
            </a:extLst>
          </p:cNvPr>
          <p:cNvSpPr/>
          <p:nvPr/>
        </p:nvSpPr>
        <p:spPr>
          <a:xfrm>
            <a:off x="6504495" y="4531699"/>
            <a:ext cx="484632" cy="41413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355B1964-3B8E-30E0-4AC5-75C937B5462C}"/>
              </a:ext>
            </a:extLst>
          </p:cNvPr>
          <p:cNvSpPr/>
          <p:nvPr/>
        </p:nvSpPr>
        <p:spPr>
          <a:xfrm>
            <a:off x="6517787" y="4990476"/>
            <a:ext cx="484632" cy="41413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E59F3F1-2A1A-30B1-5A82-3F5160E78F71}"/>
              </a:ext>
            </a:extLst>
          </p:cNvPr>
          <p:cNvSpPr/>
          <p:nvPr/>
        </p:nvSpPr>
        <p:spPr>
          <a:xfrm>
            <a:off x="6517787" y="5461322"/>
            <a:ext cx="484632" cy="36566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D0123EFD-6275-3DE4-24F5-86143E41602D}"/>
              </a:ext>
            </a:extLst>
          </p:cNvPr>
          <p:cNvSpPr/>
          <p:nvPr/>
        </p:nvSpPr>
        <p:spPr>
          <a:xfrm>
            <a:off x="10972800" y="4052510"/>
            <a:ext cx="484632" cy="41413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811F2DCC-D9FB-8231-BD53-81C10F08CC5C}"/>
              </a:ext>
            </a:extLst>
          </p:cNvPr>
          <p:cNvSpPr/>
          <p:nvPr/>
        </p:nvSpPr>
        <p:spPr>
          <a:xfrm>
            <a:off x="10972800" y="4541766"/>
            <a:ext cx="484632" cy="365665"/>
          </a:xfrm>
          <a:prstGeom prst="upArrow">
            <a:avLst>
              <a:gd name="adj1" fmla="val 50000"/>
              <a:gd name="adj2" fmla="val 55156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716BED0E-6DDB-BAE1-D5BE-FD61A7E35530}"/>
              </a:ext>
            </a:extLst>
          </p:cNvPr>
          <p:cNvSpPr/>
          <p:nvPr/>
        </p:nvSpPr>
        <p:spPr>
          <a:xfrm>
            <a:off x="10972800" y="4982554"/>
            <a:ext cx="484632" cy="365665"/>
          </a:xfrm>
          <a:prstGeom prst="upArrow">
            <a:avLst>
              <a:gd name="adj1" fmla="val 50000"/>
              <a:gd name="adj2" fmla="val 55156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0CC74461-2747-B924-5794-89BACE43BDD9}"/>
              </a:ext>
            </a:extLst>
          </p:cNvPr>
          <p:cNvSpPr/>
          <p:nvPr/>
        </p:nvSpPr>
        <p:spPr>
          <a:xfrm>
            <a:off x="10995519" y="5445940"/>
            <a:ext cx="484632" cy="365665"/>
          </a:xfrm>
          <a:prstGeom prst="upArrow">
            <a:avLst>
              <a:gd name="adj1" fmla="val 50000"/>
              <a:gd name="adj2" fmla="val 55156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97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6B95-FE6C-160B-F4B9-55A6946E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" y="45995"/>
            <a:ext cx="10972800" cy="1143000"/>
          </a:xfrm>
        </p:spPr>
        <p:txBody>
          <a:bodyPr/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Citation Impact on Safety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C6F05-EE82-4EFE-9732-9F8BEFDD0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38985"/>
            <a:ext cx="6289964" cy="524437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2014 Journal of Policy and Management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1% increase in tickets =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.28% decline in crashes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(Massachusetts)</a:t>
            </a:r>
          </a:p>
          <a:p>
            <a:pPr marL="0" indent="0" algn="ctr">
              <a:buNone/>
            </a:pPr>
            <a:endParaRPr lang="en-US" u="sng" dirty="0"/>
          </a:p>
          <a:p>
            <a:pPr marL="0" indent="0" algn="ctr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2008 Towson University 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increase of 100 tickets =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12% fewer accidents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increasing fine amounts had little to no effect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61BC7A-7E39-F370-93B8-F816131A15ED}"/>
              </a:ext>
            </a:extLst>
          </p:cNvPr>
          <p:cNvSpPr txBox="1"/>
          <p:nvPr/>
        </p:nvSpPr>
        <p:spPr>
          <a:xfrm>
            <a:off x="6857511" y="2352956"/>
            <a:ext cx="50153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2021 Manhattan Institute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2002 to 2004 increased traffic tickets by 229% = 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Injuries dropped 9.3% and fatalities dropped 42%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(Fresno, CA)</a:t>
            </a:r>
            <a:endParaRPr lang="en-US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440499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a Misdemeanor?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misdemeanor is a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crime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punishable by a fine, jail time for a period of up to a year, or both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Felonies, on the other hand, carry fines and prison time of a year or more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  <p:pic>
        <p:nvPicPr>
          <p:cNvPr id="7170" name="Picture 2" descr="Image result for justice syst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783" y="3563406"/>
            <a:ext cx="4135784" cy="2861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42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97005"/>
            <a:ext cx="10972800" cy="45342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i="1" dirty="0"/>
          </a:p>
          <a:p>
            <a:pPr marL="0" indent="0" algn="just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 “less serious” than felonies, misdemeanors are </a:t>
            </a:r>
            <a:r>
              <a:rPr lang="en-US" sz="6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 SERIOUS</a:t>
            </a:r>
            <a:r>
              <a:rPr lang="en-U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 algn="just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2027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Misdemeanors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DUI (under 21), theft, minors consuming or possessing alcohol, public intoxication, criminal trespass, moving violations</a:t>
            </a:r>
          </a:p>
          <a:p>
            <a:pPr marL="0" indent="0" algn="just">
              <a:buNone/>
            </a:pP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DWI (first), minors possessing drugs, vandalism, evading arrest on foot</a:t>
            </a:r>
          </a:p>
          <a:p>
            <a:pPr marL="0" indent="0" algn="just">
              <a:buNone/>
            </a:pPr>
            <a:r>
              <a:rPr lang="en-US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DWI (second), assault with bodily injury, possession of 2-4 ounces of marijuana, unlawfully carrying a weapon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A208D7-32F9-6D5E-73E3-8ABAF7C5418C}"/>
              </a:ext>
            </a:extLst>
          </p:cNvPr>
          <p:cNvSpPr txBox="1"/>
          <p:nvPr/>
        </p:nvSpPr>
        <p:spPr>
          <a:xfrm>
            <a:off x="2318426" y="6125848"/>
            <a:ext cx="9007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solidFill>
                  <a:srgbClr val="0000FF"/>
                </a:solidFill>
              </a:rPr>
              <a:t>What is the maximum fine for a Class C Misdemeanor? </a:t>
            </a:r>
          </a:p>
        </p:txBody>
      </p:sp>
    </p:spTree>
    <p:extLst>
      <p:ext uri="{BB962C8B-B14F-4D97-AF65-F5344CB8AC3E}">
        <p14:creationId xmlns:p14="http://schemas.microsoft.com/office/powerpoint/2010/main" val="86343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Court Imposed Misdemeanor Penalties in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C Misdemeanor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Fine up to $500*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B Misdemeanor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Fine up to $2,000, jail up to 180 days, up to two years community supervision (probation)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A Misdemeanor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Fine up to $4,000, jail up to one year, up to two years community supervision (probation)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*If offense located in the penal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78E758-5E5C-25EA-05D2-891497603F46}"/>
              </a:ext>
            </a:extLst>
          </p:cNvPr>
          <p:cNvSpPr txBox="1"/>
          <p:nvPr/>
        </p:nvSpPr>
        <p:spPr>
          <a:xfrm>
            <a:off x="1427162" y="5157220"/>
            <a:ext cx="52154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Sec. 12.41(3), Penal Code: Offenses outside the penal code can be classified as “Class C Misdemeanor” if the punishment is fine-only.</a:t>
            </a:r>
          </a:p>
        </p:txBody>
      </p:sp>
      <p:pic>
        <p:nvPicPr>
          <p:cNvPr id="6" name="Picture 5" descr="A picture containing chart&#10;&#10;Description automatically generated">
            <a:extLst>
              <a:ext uri="{FF2B5EF4-FFF2-40B4-BE49-F238E27FC236}">
                <a16:creationId xmlns:a16="http://schemas.microsoft.com/office/drawing/2014/main" id="{E2BB3454-B7A3-4633-EAA2-D0737651312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67" y="5074448"/>
            <a:ext cx="1215495" cy="121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52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Further Misdemeanor Consequences to the Defendant</a:t>
            </a:r>
          </a:p>
        </p:txBody>
      </p:sp>
      <p:sp>
        <p:nvSpPr>
          <p:cNvPr id="77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7762" y="2706623"/>
            <a:ext cx="6251110" cy="398134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Non-court imposed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consequences of misdemeanors might include: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Increased car insurance premiums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Attorney fees to be paid by the defendant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Inclusion of the offense on the defendant’s criminal record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Social stigma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Various DL-related consequences from DPS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/>
          </a:p>
        </p:txBody>
      </p:sp>
      <p:sp>
        <p:nvSpPr>
          <p:cNvPr id="4" name="AutoShape 2" descr="Image result for frustrated man"/>
          <p:cNvSpPr>
            <a:spLocks noChangeAspect="1" noChangeArrowheads="1"/>
          </p:cNvSpPr>
          <p:nvPr/>
        </p:nvSpPr>
        <p:spPr bwMode="auto">
          <a:xfrm>
            <a:off x="1679575" y="-2833688"/>
            <a:ext cx="5905500" cy="590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frustrated man"/>
          <p:cNvSpPr>
            <a:spLocks noChangeAspect="1" noChangeArrowheads="1"/>
          </p:cNvSpPr>
          <p:nvPr/>
        </p:nvSpPr>
        <p:spPr bwMode="auto">
          <a:xfrm>
            <a:off x="1831975" y="-2681288"/>
            <a:ext cx="5905500" cy="590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A cartoon of a person sitting cross legged&#10;&#10;Description automatically generated">
            <a:extLst>
              <a:ext uri="{FF2B5EF4-FFF2-40B4-BE49-F238E27FC236}">
                <a16:creationId xmlns:a16="http://schemas.microsoft.com/office/drawing/2014/main" id="{6A3E71B1-0911-503F-A935-7550930F9D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9" y="0"/>
            <a:ext cx="49973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1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 fontScale="90000"/>
          </a:bodyPr>
          <a:lstStyle/>
          <a:p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Misdemeanor Consequences to Society</a:t>
            </a:r>
          </a:p>
        </p:txBody>
      </p:sp>
      <p:pic>
        <p:nvPicPr>
          <p:cNvPr id="5128" name="Picture 8" descr="accident, auto, auto accident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28" r="27704"/>
          <a:stretch/>
        </p:blipFill>
        <p:spPr bwMode="auto"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following traffic misdemeanors effectively illustrate the negative consequences misdemeanors have on society: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Impaired Driving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Speeding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Red Light Running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Seatbelt </a:t>
            </a:r>
          </a:p>
          <a:p>
            <a:endParaRPr lang="en-US" sz="2200" dirty="0"/>
          </a:p>
        </p:txBody>
      </p:sp>
      <p:sp>
        <p:nvSpPr>
          <p:cNvPr id="4" name="AutoShape 2" descr="Image result for traffic crash"/>
          <p:cNvSpPr>
            <a:spLocks noChangeAspect="1" noChangeArrowheads="1"/>
          </p:cNvSpPr>
          <p:nvPr/>
        </p:nvSpPr>
        <p:spPr bwMode="auto">
          <a:xfrm>
            <a:off x="1679576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traffic crash"/>
          <p:cNvSpPr>
            <a:spLocks noChangeAspect="1" noChangeArrowheads="1"/>
          </p:cNvSpPr>
          <p:nvPr/>
        </p:nvSpPr>
        <p:spPr bwMode="auto">
          <a:xfrm>
            <a:off x="1831976" y="-7318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Image result for traffic crash"/>
          <p:cNvSpPr>
            <a:spLocks noChangeAspect="1" noChangeArrowheads="1"/>
          </p:cNvSpPr>
          <p:nvPr/>
        </p:nvSpPr>
        <p:spPr bwMode="auto">
          <a:xfrm>
            <a:off x="1984376" y="-5794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91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4833" y="329184"/>
            <a:ext cx="7745950" cy="1027176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DUI and DWI (Alcohol)</a:t>
            </a:r>
          </a:p>
        </p:txBody>
      </p:sp>
      <p:pic>
        <p:nvPicPr>
          <p:cNvPr id="2050" name="Picture 2" descr="Image result for DWI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1" r="15043"/>
          <a:stretch/>
        </p:blipFill>
        <p:spPr bwMode="auto">
          <a:xfrm>
            <a:off x="20" y="10"/>
            <a:ext cx="4041316" cy="4193753"/>
          </a:xfrm>
          <a:custGeom>
            <a:avLst/>
            <a:gdLst/>
            <a:ahLst/>
            <a:cxnLst/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DUI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5" r="-1" b="2314"/>
          <a:stretch/>
        </p:blipFill>
        <p:spPr bwMode="auto">
          <a:xfrm>
            <a:off x="1" y="4267200"/>
            <a:ext cx="4051081" cy="2590800"/>
          </a:xfrm>
          <a:custGeom>
            <a:avLst/>
            <a:gdLst/>
            <a:ahLst/>
            <a:cxnLst/>
            <a:rect l="l" t="t" r="r" b="b"/>
            <a:pathLst>
              <a:path w="4051081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cubicBezTo>
                  <a:pt x="4042100" y="1477465"/>
                  <a:pt x="4059584" y="1566941"/>
                  <a:pt x="4046914" y="1661622"/>
                </a:cubicBezTo>
                <a:cubicBezTo>
                  <a:pt x="4039566" y="1720003"/>
                  <a:pt x="4037919" y="177965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6" y="1822704"/>
            <a:ext cx="6894576" cy="34838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40,901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were killed in U.S. motor vehicle crashes (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4,291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TX)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12,429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involved alcohol (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1,957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 TX)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Source: National Highway Traffic Safety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85199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map of the united states&#10;&#10;AI-generated content may be incorrect.">
            <a:extLst>
              <a:ext uri="{FF2B5EF4-FFF2-40B4-BE49-F238E27FC236}">
                <a16:creationId xmlns:a16="http://schemas.microsoft.com/office/drawing/2014/main" id="{BD139BE6-894D-000F-ACC6-A6FEB0D72A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01" y="0"/>
            <a:ext cx="104633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799</Words>
  <Application>Microsoft Office PowerPoint</Application>
  <PresentationFormat>Widescreen</PresentationFormat>
  <Paragraphs>124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DaunPenh</vt:lpstr>
      <vt:lpstr>Office Theme</vt:lpstr>
      <vt:lpstr> Misdemeanors Matter</vt:lpstr>
      <vt:lpstr>What is a Misdemeanor?</vt:lpstr>
      <vt:lpstr>PowerPoint Presentation</vt:lpstr>
      <vt:lpstr>Texas Misdemeanors Examples</vt:lpstr>
      <vt:lpstr>Court Imposed Misdemeanor Penalties in Texas</vt:lpstr>
      <vt:lpstr>Further Misdemeanor Consequences to the Defendant</vt:lpstr>
      <vt:lpstr>Misdemeanor Consequences to Society</vt:lpstr>
      <vt:lpstr>DUI and DWI (Alcohol)</vt:lpstr>
      <vt:lpstr>PowerPoint Presentation</vt:lpstr>
      <vt:lpstr>Speeding</vt:lpstr>
      <vt:lpstr>                                Red Light Running</vt:lpstr>
      <vt:lpstr>                       Seat Belts</vt:lpstr>
      <vt:lpstr>Misdemeanor Consequences to Society</vt:lpstr>
      <vt:lpstr>The Vital Role of Municipal Courts in Texas </vt:lpstr>
      <vt:lpstr>Citation Impact on Safety Studies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Misdemeanors Matter</dc:title>
  <dc:creator>Ned Minevitz</dc:creator>
  <cp:lastModifiedBy>Ned Minevitz</cp:lastModifiedBy>
  <cp:revision>16</cp:revision>
  <dcterms:created xsi:type="dcterms:W3CDTF">2020-12-07T20:42:47Z</dcterms:created>
  <dcterms:modified xsi:type="dcterms:W3CDTF">2026-04-09T16:53:29Z</dcterms:modified>
</cp:coreProperties>
</file>