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2"/>
  </p:notesMasterIdLst>
  <p:sldIdLst>
    <p:sldId id="267" r:id="rId5"/>
    <p:sldId id="269" r:id="rId6"/>
    <p:sldId id="281" r:id="rId7"/>
    <p:sldId id="284" r:id="rId8"/>
    <p:sldId id="282" r:id="rId9"/>
    <p:sldId id="285" r:id="rId10"/>
    <p:sldId id="287" r:id="rId11"/>
    <p:sldId id="288" r:id="rId12"/>
    <p:sldId id="286" r:id="rId13"/>
    <p:sldId id="289" r:id="rId14"/>
    <p:sldId id="290" r:id="rId15"/>
    <p:sldId id="291" r:id="rId16"/>
    <p:sldId id="292" r:id="rId17"/>
    <p:sldId id="294" r:id="rId18"/>
    <p:sldId id="295" r:id="rId19"/>
    <p:sldId id="296" r:id="rId20"/>
    <p:sldId id="29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47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82080-DFB7-4D58-B854-701FE7156F4E}" type="datetimeFigureOut">
              <a:rPr lang="en-US" smtClean="0"/>
              <a:t>4/30/2020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9827E-D12D-45BE-8B06-B53B720C9074}" type="slidenum">
              <a:rPr lang="en-US" smtClean="0"/>
              <a:t>‹#›</a:t>
            </a:fld>
            <a:endParaRPr lang="en-US" dirty="0"/>
          </a:p>
        </p:txBody>
      </p:sp>
    </p:spTree>
    <p:extLst>
      <p:ext uri="{BB962C8B-B14F-4D97-AF65-F5344CB8AC3E}">
        <p14:creationId xmlns:p14="http://schemas.microsoft.com/office/powerpoint/2010/main" val="165510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a:t>
            </a:fld>
            <a:endParaRPr lang="en-US" dirty="0"/>
          </a:p>
        </p:txBody>
      </p:sp>
    </p:spTree>
    <p:extLst>
      <p:ext uri="{BB962C8B-B14F-4D97-AF65-F5344CB8AC3E}">
        <p14:creationId xmlns:p14="http://schemas.microsoft.com/office/powerpoint/2010/main" val="879149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10</a:t>
            </a:fld>
            <a:endParaRPr lang="en-US" dirty="0"/>
          </a:p>
        </p:txBody>
      </p:sp>
    </p:spTree>
    <p:extLst>
      <p:ext uri="{BB962C8B-B14F-4D97-AF65-F5344CB8AC3E}">
        <p14:creationId xmlns:p14="http://schemas.microsoft.com/office/powerpoint/2010/main" val="108266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11</a:t>
            </a:fld>
            <a:endParaRPr lang="en-US" dirty="0"/>
          </a:p>
        </p:txBody>
      </p:sp>
    </p:spTree>
    <p:extLst>
      <p:ext uri="{BB962C8B-B14F-4D97-AF65-F5344CB8AC3E}">
        <p14:creationId xmlns:p14="http://schemas.microsoft.com/office/powerpoint/2010/main" val="323868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12</a:t>
            </a:fld>
            <a:endParaRPr lang="en-US" dirty="0"/>
          </a:p>
        </p:txBody>
      </p:sp>
    </p:spTree>
    <p:extLst>
      <p:ext uri="{BB962C8B-B14F-4D97-AF65-F5344CB8AC3E}">
        <p14:creationId xmlns:p14="http://schemas.microsoft.com/office/powerpoint/2010/main" val="77056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13</a:t>
            </a:fld>
            <a:endParaRPr lang="en-US" dirty="0"/>
          </a:p>
        </p:txBody>
      </p:sp>
    </p:spTree>
    <p:extLst>
      <p:ext uri="{BB962C8B-B14F-4D97-AF65-F5344CB8AC3E}">
        <p14:creationId xmlns:p14="http://schemas.microsoft.com/office/powerpoint/2010/main" val="35254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14</a:t>
            </a:fld>
            <a:endParaRPr lang="en-US" dirty="0"/>
          </a:p>
        </p:txBody>
      </p:sp>
    </p:spTree>
    <p:extLst>
      <p:ext uri="{BB962C8B-B14F-4D97-AF65-F5344CB8AC3E}">
        <p14:creationId xmlns:p14="http://schemas.microsoft.com/office/powerpoint/2010/main" val="23084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15</a:t>
            </a:fld>
            <a:endParaRPr lang="en-US" dirty="0"/>
          </a:p>
        </p:txBody>
      </p:sp>
    </p:spTree>
    <p:extLst>
      <p:ext uri="{BB962C8B-B14F-4D97-AF65-F5344CB8AC3E}">
        <p14:creationId xmlns:p14="http://schemas.microsoft.com/office/powerpoint/2010/main" val="1255097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16</a:t>
            </a:fld>
            <a:endParaRPr lang="en-US" dirty="0"/>
          </a:p>
        </p:txBody>
      </p:sp>
    </p:spTree>
    <p:extLst>
      <p:ext uri="{BB962C8B-B14F-4D97-AF65-F5344CB8AC3E}">
        <p14:creationId xmlns:p14="http://schemas.microsoft.com/office/powerpoint/2010/main" val="255318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17</a:t>
            </a:fld>
            <a:endParaRPr lang="en-US" dirty="0"/>
          </a:p>
        </p:txBody>
      </p:sp>
    </p:spTree>
    <p:extLst>
      <p:ext uri="{BB962C8B-B14F-4D97-AF65-F5344CB8AC3E}">
        <p14:creationId xmlns:p14="http://schemas.microsoft.com/office/powerpoint/2010/main" val="426205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2</a:t>
            </a:fld>
            <a:endParaRPr lang="en-US" dirty="0"/>
          </a:p>
        </p:txBody>
      </p:sp>
    </p:spTree>
    <p:extLst>
      <p:ext uri="{BB962C8B-B14F-4D97-AF65-F5344CB8AC3E}">
        <p14:creationId xmlns:p14="http://schemas.microsoft.com/office/powerpoint/2010/main" val="281567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3</a:t>
            </a:fld>
            <a:endParaRPr lang="en-US" dirty="0"/>
          </a:p>
        </p:txBody>
      </p:sp>
    </p:spTree>
    <p:extLst>
      <p:ext uri="{BB962C8B-B14F-4D97-AF65-F5344CB8AC3E}">
        <p14:creationId xmlns:p14="http://schemas.microsoft.com/office/powerpoint/2010/main" val="238154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4</a:t>
            </a:fld>
            <a:endParaRPr lang="en-US" dirty="0"/>
          </a:p>
        </p:txBody>
      </p:sp>
    </p:spTree>
    <p:extLst>
      <p:ext uri="{BB962C8B-B14F-4D97-AF65-F5344CB8AC3E}">
        <p14:creationId xmlns:p14="http://schemas.microsoft.com/office/powerpoint/2010/main" val="166754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5</a:t>
            </a:fld>
            <a:endParaRPr lang="en-US" dirty="0"/>
          </a:p>
        </p:txBody>
      </p:sp>
    </p:spTree>
    <p:extLst>
      <p:ext uri="{BB962C8B-B14F-4D97-AF65-F5344CB8AC3E}">
        <p14:creationId xmlns:p14="http://schemas.microsoft.com/office/powerpoint/2010/main" val="306663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6</a:t>
            </a:fld>
            <a:endParaRPr lang="en-US" dirty="0"/>
          </a:p>
        </p:txBody>
      </p:sp>
    </p:spTree>
    <p:extLst>
      <p:ext uri="{BB962C8B-B14F-4D97-AF65-F5344CB8AC3E}">
        <p14:creationId xmlns:p14="http://schemas.microsoft.com/office/powerpoint/2010/main" val="392961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7</a:t>
            </a:fld>
            <a:endParaRPr lang="en-US" dirty="0"/>
          </a:p>
        </p:txBody>
      </p:sp>
    </p:spTree>
    <p:extLst>
      <p:ext uri="{BB962C8B-B14F-4D97-AF65-F5344CB8AC3E}">
        <p14:creationId xmlns:p14="http://schemas.microsoft.com/office/powerpoint/2010/main" val="398230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8</a:t>
            </a:fld>
            <a:endParaRPr lang="en-US" dirty="0"/>
          </a:p>
        </p:txBody>
      </p:sp>
    </p:spTree>
    <p:extLst>
      <p:ext uri="{BB962C8B-B14F-4D97-AF65-F5344CB8AC3E}">
        <p14:creationId xmlns:p14="http://schemas.microsoft.com/office/powerpoint/2010/main" val="61706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89827E-D12D-45BE-8B06-B53B720C9074}" type="slidenum">
              <a:rPr lang="en-US" smtClean="0"/>
              <a:t>9</a:t>
            </a:fld>
            <a:endParaRPr lang="en-US" dirty="0"/>
          </a:p>
        </p:txBody>
      </p:sp>
    </p:spTree>
    <p:extLst>
      <p:ext uri="{BB962C8B-B14F-4D97-AF65-F5344CB8AC3E}">
        <p14:creationId xmlns:p14="http://schemas.microsoft.com/office/powerpoint/2010/main" val="351795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46E64283-4DED-4BB4-B905-C8E06E9743AB}" type="datetime1">
              <a:rPr lang="en-US" smtClean="0"/>
              <a:t>4/30/2020</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5B138-D4A0-4DE4-B999-8DAC2C156CD0}" type="datetime1">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36187" y="5927131"/>
            <a:ext cx="3814856" cy="365125"/>
          </a:xfrm>
        </p:spPr>
        <p:txBody>
          <a:bodyPr/>
          <a:lstStyle/>
          <a:p>
            <a:fld id="{E6B95E82-E30C-4C29-BF62-FDAFBBD67D71}" type="datetime1">
              <a:rPr lang="en-US" smtClean="0"/>
              <a:t>4/30/2020</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68169-F9D5-439A-9DCC-1A8DE3F7B049}" type="datetime1">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914F06C-EF64-44BE-B33D-87D4EE4B0C4E}" type="datetime1">
              <a:rPr lang="en-US" smtClean="0"/>
              <a:t>4/30/2020</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D20723-E7A2-44D8-945E-35A8A775075C}" type="datetime1">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140AF-8F6E-4802-9332-ADA3EE94DFE8}" type="datetime1">
              <a:rPr lang="en-US" smtClean="0"/>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E740EC-09F9-4174-96A8-01B02B8CB2F9}" type="datetime1">
              <a:rPr lang="en-US" smtClean="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CB46D-89DC-4C6F-8C9B-88EE87C6478C}" type="datetime1">
              <a:rPr lang="en-US" smtClean="0"/>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12D9C-C0C3-4E55-9C15-34AA9C9AE431}" type="datetime1">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1CEA57-A89A-4F58-8F39-5DB3E3DD9E65}" type="datetime1">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4032D038-A2DC-4C64-8132-9648D2DE7706}" type="datetime1">
              <a:rPr lang="en-US" smtClean="0"/>
              <a:t>4/30/2020</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2219-1CC5-461F-B93A-AD74100DF9C8}"/>
              </a:ext>
            </a:extLst>
          </p:cNvPr>
          <p:cNvSpPr>
            <a:spLocks noGrp="1"/>
          </p:cNvSpPr>
          <p:nvPr>
            <p:ph type="ctrTitle"/>
          </p:nvPr>
        </p:nvSpPr>
        <p:spPr>
          <a:xfrm>
            <a:off x="5591454" y="1143293"/>
            <a:ext cx="5946953" cy="4268965"/>
          </a:xfrm>
        </p:spPr>
        <p:txBody>
          <a:bodyPr>
            <a:normAutofit/>
          </a:bodyPr>
          <a:lstStyle/>
          <a:p>
            <a:r>
              <a:rPr lang="en-US" sz="6000" dirty="0"/>
              <a:t>Decision Points</a:t>
            </a:r>
          </a:p>
        </p:txBody>
      </p:sp>
      <p:sp>
        <p:nvSpPr>
          <p:cNvPr id="3" name="Subtitle 2">
            <a:extLst>
              <a:ext uri="{FF2B5EF4-FFF2-40B4-BE49-F238E27FC236}">
                <a16:creationId xmlns:a16="http://schemas.microsoft.com/office/drawing/2014/main" id="{83ABC79F-F6F5-4F2D-8F47-A2F710579967}"/>
              </a:ext>
            </a:extLst>
          </p:cNvPr>
          <p:cNvSpPr>
            <a:spLocks noGrp="1"/>
          </p:cNvSpPr>
          <p:nvPr>
            <p:ph type="subTitle" idx="1"/>
          </p:nvPr>
        </p:nvSpPr>
        <p:spPr>
          <a:xfrm>
            <a:off x="5591454" y="5116945"/>
            <a:ext cx="5946954" cy="1127335"/>
          </a:xfrm>
        </p:spPr>
        <p:txBody>
          <a:bodyPr>
            <a:normAutofit/>
          </a:bodyPr>
          <a:lstStyle/>
          <a:p>
            <a:pPr>
              <a:spcAft>
                <a:spcPts val="600"/>
              </a:spcAft>
            </a:pPr>
            <a:r>
              <a:rPr lang="en-US" sz="2800" dirty="0"/>
              <a:t>Criminal Justice Conversations using “Philosophical Chairs”</a:t>
            </a:r>
          </a:p>
        </p:txBody>
      </p:sp>
      <p:pic>
        <p:nvPicPr>
          <p:cNvPr id="6" name="Picture 5">
            <a:extLst>
              <a:ext uri="{FF2B5EF4-FFF2-40B4-BE49-F238E27FC236}">
                <a16:creationId xmlns:a16="http://schemas.microsoft.com/office/drawing/2014/main" id="{4BBFEC06-B1D3-4F3C-9119-B7D9ACA15180}"/>
              </a:ext>
              <a:ext uri="{C183D7F6-B498-43B3-948B-1728B52AA6E4}">
                <adec:decorative xmlns:adec="http://schemas.microsoft.com/office/drawing/2017/decorative" val="1"/>
              </a:ext>
            </a:extLst>
          </p:cNvPr>
          <p:cNvPicPr>
            <a:picLocks noChangeAspect="1"/>
          </p:cNvPicPr>
          <p:nvPr/>
        </p:nvPicPr>
        <p:blipFill rotWithShape="1">
          <a:blip r:embed="rId3"/>
          <a:srcRect l="47304" r="7579" b="-1"/>
          <a:stretch/>
        </p:blipFill>
        <p:spPr>
          <a:xfrm>
            <a:off x="20" y="10"/>
            <a:ext cx="4635294" cy="6857990"/>
          </a:xfrm>
          <a:prstGeom prst="rect">
            <a:avLst/>
          </a:prstGeom>
        </p:spPr>
      </p:pic>
      <p:cxnSp>
        <p:nvCxnSpPr>
          <p:cNvPr id="46" name="Straight Connector 45">
            <a:extLst>
              <a:ext uri="{FF2B5EF4-FFF2-40B4-BE49-F238E27FC236}">
                <a16:creationId xmlns:a16="http://schemas.microsoft.com/office/drawing/2014/main" id="{6C7A4BEB-4899-4448-A309-875F28EA6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69584"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Freeform 6">
            <a:extLst>
              <a:ext uri="{FF2B5EF4-FFF2-40B4-BE49-F238E27FC236}">
                <a16:creationId xmlns:a16="http://schemas.microsoft.com/office/drawing/2014/main" id="{9D7560CF-257B-4022-9664-FA9DE3030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3893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Texting at a stop light should be legal.</a:t>
            </a:r>
          </a:p>
        </p:txBody>
      </p:sp>
    </p:spTree>
    <p:extLst>
      <p:ext uri="{BB962C8B-B14F-4D97-AF65-F5344CB8AC3E}">
        <p14:creationId xmlns:p14="http://schemas.microsoft.com/office/powerpoint/2010/main" val="258409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Drivers should never be able to refuse a Blood Alcohol Content (BAC) test if they are suspected of drunk driving.</a:t>
            </a:r>
          </a:p>
        </p:txBody>
      </p:sp>
    </p:spTree>
    <p:extLst>
      <p:ext uri="{BB962C8B-B14F-4D97-AF65-F5344CB8AC3E}">
        <p14:creationId xmlns:p14="http://schemas.microsoft.com/office/powerpoint/2010/main" val="266901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The use of drug-sniffing dogs during a routine traffic stop is unreasonable.</a:t>
            </a:r>
          </a:p>
        </p:txBody>
      </p:sp>
    </p:spTree>
    <p:extLst>
      <p:ext uri="{BB962C8B-B14F-4D97-AF65-F5344CB8AC3E}">
        <p14:creationId xmlns:p14="http://schemas.microsoft.com/office/powerpoint/2010/main" val="5018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Monitoring a suspect’s movements by attaching a GPS tracking device to their car should not require a warrant.</a:t>
            </a:r>
          </a:p>
        </p:txBody>
      </p:sp>
    </p:spTree>
    <p:extLst>
      <p:ext uri="{BB962C8B-B14F-4D97-AF65-F5344CB8AC3E}">
        <p14:creationId xmlns:p14="http://schemas.microsoft.com/office/powerpoint/2010/main" val="98039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Public health/safety is more important than privacy.</a:t>
            </a:r>
          </a:p>
        </p:txBody>
      </p:sp>
    </p:spTree>
    <p:extLst>
      <p:ext uri="{BB962C8B-B14F-4D97-AF65-F5344CB8AC3E}">
        <p14:creationId xmlns:p14="http://schemas.microsoft.com/office/powerpoint/2010/main" val="76591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ctr"/>
            <a:r>
              <a:rPr lang="en-US" sz="4000" dirty="0"/>
              <a:t>Final slides for a </a:t>
            </a:r>
            <a:br>
              <a:rPr lang="en-US" sz="4000" dirty="0"/>
            </a:br>
            <a:r>
              <a:rPr lang="en-US" sz="4000" dirty="0"/>
              <a:t>Philosophical Chairs CHALLENGE!</a:t>
            </a:r>
            <a:br>
              <a:rPr lang="en-US" sz="4000" dirty="0"/>
            </a:br>
            <a:br>
              <a:rPr lang="en-US" sz="4000" dirty="0"/>
            </a:br>
            <a:r>
              <a:rPr lang="en-US" sz="2700" dirty="0"/>
              <a:t>(Might want to save these for the end of class closure questions.)</a:t>
            </a:r>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A judge should require a police officer to provide evidence of a crime before issuing a search warrant.</a:t>
            </a:r>
          </a:p>
        </p:txBody>
      </p:sp>
    </p:spTree>
    <p:extLst>
      <p:ext uri="{BB962C8B-B14F-4D97-AF65-F5344CB8AC3E}">
        <p14:creationId xmlns:p14="http://schemas.microsoft.com/office/powerpoint/2010/main" val="285923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ctr"/>
            <a:r>
              <a:rPr lang="en-US" sz="4000" dirty="0">
                <a:solidFill>
                  <a:prstClr val="black">
                    <a:lumMod val="85000"/>
                    <a:lumOff val="15000"/>
                  </a:prstClr>
                </a:solidFill>
              </a:rPr>
              <a:t>Final slides for a </a:t>
            </a:r>
            <a:br>
              <a:rPr lang="en-US" sz="4000" dirty="0">
                <a:solidFill>
                  <a:prstClr val="black">
                    <a:lumMod val="85000"/>
                    <a:lumOff val="15000"/>
                  </a:prstClr>
                </a:solidFill>
              </a:rPr>
            </a:br>
            <a:r>
              <a:rPr lang="en-US" sz="4000" dirty="0">
                <a:solidFill>
                  <a:prstClr val="black">
                    <a:lumMod val="85000"/>
                    <a:lumOff val="15000"/>
                  </a:prstClr>
                </a:solidFill>
              </a:rPr>
              <a:t>Philosophical Chairs CHALLENGE!</a:t>
            </a:r>
            <a:br>
              <a:rPr lang="en-US" sz="4000" dirty="0">
                <a:solidFill>
                  <a:prstClr val="black">
                    <a:lumMod val="85000"/>
                    <a:lumOff val="15000"/>
                  </a:prstClr>
                </a:solidFill>
              </a:rPr>
            </a:br>
            <a:br>
              <a:rPr lang="en-US" sz="4000" dirty="0">
                <a:solidFill>
                  <a:prstClr val="black">
                    <a:lumMod val="85000"/>
                    <a:lumOff val="15000"/>
                  </a:prstClr>
                </a:solidFill>
              </a:rPr>
            </a:br>
            <a:r>
              <a:rPr lang="en-US" sz="2700" dirty="0">
                <a:solidFill>
                  <a:prstClr val="black">
                    <a:lumMod val="85000"/>
                    <a:lumOff val="15000"/>
                  </a:prstClr>
                </a:solidFill>
              </a:rPr>
              <a:t>(Might want to save these for the end of class closure questions.)</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lnSpcReduction="10000"/>
          </a:bodyPr>
          <a:lstStyle/>
          <a:p>
            <a:pPr marL="0" indent="0" algn="ctr">
              <a:buNone/>
            </a:pPr>
            <a:r>
              <a:rPr lang="en-US" sz="4400" b="1" dirty="0">
                <a:solidFill>
                  <a:schemeClr val="accent1">
                    <a:lumMod val="75000"/>
                  </a:schemeClr>
                </a:solidFill>
              </a:rPr>
              <a:t>Getting a search warrant to obtain physical evidence is impossible </a:t>
            </a:r>
            <a:r>
              <a:rPr lang="en-US" sz="4400" b="1">
                <a:solidFill>
                  <a:schemeClr val="accent1">
                    <a:lumMod val="75000"/>
                  </a:schemeClr>
                </a:solidFill>
              </a:rPr>
              <a:t>if the evidence </a:t>
            </a:r>
            <a:r>
              <a:rPr lang="en-US" sz="4400" b="1" dirty="0">
                <a:solidFill>
                  <a:schemeClr val="accent1">
                    <a:lumMod val="75000"/>
                  </a:schemeClr>
                </a:solidFill>
              </a:rPr>
              <a:t>is required to get approval for a warrant.</a:t>
            </a:r>
          </a:p>
        </p:txBody>
      </p:sp>
    </p:spTree>
    <p:extLst>
      <p:ext uri="{BB962C8B-B14F-4D97-AF65-F5344CB8AC3E}">
        <p14:creationId xmlns:p14="http://schemas.microsoft.com/office/powerpoint/2010/main" val="2110835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2219-1CC5-461F-B93A-AD74100DF9C8}"/>
              </a:ext>
            </a:extLst>
          </p:cNvPr>
          <p:cNvSpPr>
            <a:spLocks noGrp="1"/>
          </p:cNvSpPr>
          <p:nvPr>
            <p:ph type="ctrTitle"/>
          </p:nvPr>
        </p:nvSpPr>
        <p:spPr>
          <a:xfrm>
            <a:off x="5591454" y="1143293"/>
            <a:ext cx="5946953" cy="4268965"/>
          </a:xfrm>
        </p:spPr>
        <p:txBody>
          <a:bodyPr>
            <a:normAutofit/>
          </a:bodyPr>
          <a:lstStyle/>
          <a:p>
            <a:r>
              <a:rPr lang="en-US" sz="4800" dirty="0"/>
              <a:t>Thanks for playing!</a:t>
            </a:r>
            <a:br>
              <a:rPr lang="en-US" sz="4800" dirty="0"/>
            </a:br>
            <a:br>
              <a:rPr lang="en-US" sz="4800" dirty="0"/>
            </a:br>
            <a:r>
              <a:rPr lang="en-US" sz="4800" dirty="0"/>
              <a:t>return to your seat…</a:t>
            </a:r>
          </a:p>
        </p:txBody>
      </p:sp>
      <p:sp>
        <p:nvSpPr>
          <p:cNvPr id="3" name="Subtitle 2">
            <a:extLst>
              <a:ext uri="{FF2B5EF4-FFF2-40B4-BE49-F238E27FC236}">
                <a16:creationId xmlns:a16="http://schemas.microsoft.com/office/drawing/2014/main" id="{83ABC79F-F6F5-4F2D-8F47-A2F710579967}"/>
              </a:ext>
            </a:extLst>
          </p:cNvPr>
          <p:cNvSpPr>
            <a:spLocks noGrp="1"/>
          </p:cNvSpPr>
          <p:nvPr>
            <p:ph type="subTitle" idx="1"/>
          </p:nvPr>
        </p:nvSpPr>
        <p:spPr>
          <a:xfrm>
            <a:off x="5591454" y="5116945"/>
            <a:ext cx="5946954" cy="1127335"/>
          </a:xfrm>
        </p:spPr>
        <p:txBody>
          <a:bodyPr>
            <a:normAutofit/>
          </a:bodyPr>
          <a:lstStyle/>
          <a:p>
            <a:pPr>
              <a:spcAft>
                <a:spcPts val="600"/>
              </a:spcAft>
            </a:pPr>
            <a:r>
              <a:rPr lang="en-US" sz="2800" dirty="0"/>
              <a:t>Criminal Justice Conversations using “Philosophical Chairs”</a:t>
            </a:r>
          </a:p>
        </p:txBody>
      </p:sp>
      <p:pic>
        <p:nvPicPr>
          <p:cNvPr id="6" name="Picture 5">
            <a:extLst>
              <a:ext uri="{FF2B5EF4-FFF2-40B4-BE49-F238E27FC236}">
                <a16:creationId xmlns:a16="http://schemas.microsoft.com/office/drawing/2014/main" id="{4BBFEC06-B1D3-4F3C-9119-B7D9ACA15180}"/>
              </a:ext>
              <a:ext uri="{C183D7F6-B498-43B3-948B-1728B52AA6E4}">
                <adec:decorative xmlns:adec="http://schemas.microsoft.com/office/drawing/2017/decorative" val="1"/>
              </a:ext>
            </a:extLst>
          </p:cNvPr>
          <p:cNvPicPr>
            <a:picLocks noChangeAspect="1"/>
          </p:cNvPicPr>
          <p:nvPr/>
        </p:nvPicPr>
        <p:blipFill rotWithShape="1">
          <a:blip r:embed="rId3"/>
          <a:srcRect l="47304" r="7579" b="-1"/>
          <a:stretch/>
        </p:blipFill>
        <p:spPr>
          <a:xfrm>
            <a:off x="20" y="10"/>
            <a:ext cx="4635294" cy="6857990"/>
          </a:xfrm>
          <a:prstGeom prst="rect">
            <a:avLst/>
          </a:prstGeom>
        </p:spPr>
      </p:pic>
      <p:cxnSp>
        <p:nvCxnSpPr>
          <p:cNvPr id="46" name="Straight Connector 45">
            <a:extLst>
              <a:ext uri="{FF2B5EF4-FFF2-40B4-BE49-F238E27FC236}">
                <a16:creationId xmlns:a16="http://schemas.microsoft.com/office/drawing/2014/main" id="{6C7A4BEB-4899-4448-A309-875F28EA6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69584"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Freeform 6">
            <a:extLst>
              <a:ext uri="{FF2B5EF4-FFF2-40B4-BE49-F238E27FC236}">
                <a16:creationId xmlns:a16="http://schemas.microsoft.com/office/drawing/2014/main" id="{9D7560CF-257B-4022-9664-FA9DE3030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6640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44763" y="559678"/>
            <a:ext cx="4327236" cy="4952492"/>
          </a:xfrm>
        </p:spPr>
        <p:txBody>
          <a:bodyPr>
            <a:normAutofit/>
          </a:bodyPr>
          <a:lstStyle/>
          <a:p>
            <a:pPr algn="ctr"/>
            <a:br>
              <a:rPr lang="en-US" dirty="0"/>
            </a:br>
            <a:r>
              <a:rPr lang="en-US" dirty="0"/>
              <a:t>How to play </a:t>
            </a:r>
            <a:br>
              <a:rPr lang="en-US" dirty="0"/>
            </a:br>
            <a:r>
              <a:rPr lang="en-US" dirty="0"/>
              <a:t>Philosophical Chairs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5664544"/>
          </a:xfrm>
        </p:spPr>
        <p:txBody>
          <a:bodyPr>
            <a:normAutofit fontScale="92500" lnSpcReduction="10000"/>
          </a:bodyPr>
          <a:lstStyle/>
          <a:p>
            <a:r>
              <a:rPr lang="en-US" sz="3600" dirty="0"/>
              <a:t>Read the statement and silently consider your opinion</a:t>
            </a:r>
          </a:p>
          <a:p>
            <a:r>
              <a:rPr lang="en-US" sz="3600" dirty="0"/>
              <a:t>Choose a “side” based on whether you AGREE or DISAGREE with the statement (no in-between!)</a:t>
            </a:r>
          </a:p>
          <a:p>
            <a:r>
              <a:rPr lang="en-US" sz="3600" dirty="0"/>
              <a:t>When given the signal, you will move to one “side” of the room or the other, based on your opinion</a:t>
            </a:r>
            <a:endParaRPr lang="en-US" dirty="0"/>
          </a:p>
        </p:txBody>
      </p:sp>
    </p:spTree>
    <p:extLst>
      <p:ext uri="{BB962C8B-B14F-4D97-AF65-F5344CB8AC3E}">
        <p14:creationId xmlns:p14="http://schemas.microsoft.com/office/powerpoint/2010/main" val="191095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90946" y="559678"/>
            <a:ext cx="4327236" cy="4952492"/>
          </a:xfrm>
        </p:spPr>
        <p:txBody>
          <a:bodyPr>
            <a:normAutofit fontScale="90000"/>
          </a:bodyPr>
          <a:lstStyle/>
          <a:p>
            <a:pPr algn="ctr"/>
            <a:r>
              <a:rPr lang="en-US" dirty="0"/>
              <a:t>Before we begin…</a:t>
            </a:r>
            <a:br>
              <a:rPr lang="en-US" dirty="0"/>
            </a:br>
            <a:br>
              <a:rPr lang="en-US" dirty="0"/>
            </a:br>
            <a:r>
              <a:rPr lang="en-US" dirty="0"/>
              <a:t>A recap of the </a:t>
            </a:r>
            <a:br>
              <a:rPr lang="en-US" dirty="0"/>
            </a:br>
            <a:r>
              <a:rPr lang="en-US" dirty="0"/>
              <a:t>4</a:t>
            </a:r>
            <a:r>
              <a:rPr lang="en-US" baseline="30000" dirty="0"/>
              <a:t>th</a:t>
            </a:r>
            <a:r>
              <a:rPr lang="en-US" dirty="0"/>
              <a:t> Amendment</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5664544"/>
          </a:xfrm>
        </p:spPr>
        <p:txBody>
          <a:bodyPr>
            <a:normAutofit lnSpcReduction="10000"/>
          </a:bodyPr>
          <a:lstStyle/>
          <a:p>
            <a:pPr marL="0" indent="0">
              <a:buNone/>
            </a:pPr>
            <a:r>
              <a:rPr lang="en-US" sz="3200" dirty="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marL="0" indent="0">
              <a:buNone/>
            </a:pPr>
            <a:endParaRPr lang="en-US" dirty="0"/>
          </a:p>
        </p:txBody>
      </p:sp>
    </p:spTree>
    <p:extLst>
      <p:ext uri="{BB962C8B-B14F-4D97-AF65-F5344CB8AC3E}">
        <p14:creationId xmlns:p14="http://schemas.microsoft.com/office/powerpoint/2010/main" val="140025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2219-1CC5-461F-B93A-AD74100DF9C8}"/>
              </a:ext>
            </a:extLst>
          </p:cNvPr>
          <p:cNvSpPr>
            <a:spLocks noGrp="1"/>
          </p:cNvSpPr>
          <p:nvPr>
            <p:ph type="ctrTitle"/>
          </p:nvPr>
        </p:nvSpPr>
        <p:spPr>
          <a:xfrm>
            <a:off x="5591454" y="1143293"/>
            <a:ext cx="5946953" cy="4268965"/>
          </a:xfrm>
        </p:spPr>
        <p:txBody>
          <a:bodyPr>
            <a:normAutofit/>
          </a:bodyPr>
          <a:lstStyle/>
          <a:p>
            <a:r>
              <a:rPr lang="en-US" sz="6000" dirty="0"/>
              <a:t>Let’s play!</a:t>
            </a:r>
          </a:p>
        </p:txBody>
      </p:sp>
      <p:sp>
        <p:nvSpPr>
          <p:cNvPr id="3" name="Subtitle 2">
            <a:extLst>
              <a:ext uri="{FF2B5EF4-FFF2-40B4-BE49-F238E27FC236}">
                <a16:creationId xmlns:a16="http://schemas.microsoft.com/office/drawing/2014/main" id="{83ABC79F-F6F5-4F2D-8F47-A2F710579967}"/>
              </a:ext>
            </a:extLst>
          </p:cNvPr>
          <p:cNvSpPr>
            <a:spLocks noGrp="1"/>
          </p:cNvSpPr>
          <p:nvPr>
            <p:ph type="subTitle" idx="1"/>
          </p:nvPr>
        </p:nvSpPr>
        <p:spPr>
          <a:xfrm>
            <a:off x="5591454" y="5116945"/>
            <a:ext cx="5946954" cy="1127335"/>
          </a:xfrm>
        </p:spPr>
        <p:txBody>
          <a:bodyPr>
            <a:normAutofit/>
          </a:bodyPr>
          <a:lstStyle/>
          <a:p>
            <a:pPr>
              <a:spcAft>
                <a:spcPts val="600"/>
              </a:spcAft>
            </a:pPr>
            <a:r>
              <a:rPr lang="en-US" sz="2800" dirty="0"/>
              <a:t>Criminal Justice Conversations using “Philosophical Chairs”</a:t>
            </a:r>
          </a:p>
        </p:txBody>
      </p:sp>
      <p:pic>
        <p:nvPicPr>
          <p:cNvPr id="6" name="Picture 5">
            <a:extLst>
              <a:ext uri="{FF2B5EF4-FFF2-40B4-BE49-F238E27FC236}">
                <a16:creationId xmlns:a16="http://schemas.microsoft.com/office/drawing/2014/main" id="{4BBFEC06-B1D3-4F3C-9119-B7D9ACA15180}"/>
              </a:ext>
              <a:ext uri="{C183D7F6-B498-43B3-948B-1728B52AA6E4}">
                <adec:decorative xmlns:adec="http://schemas.microsoft.com/office/drawing/2017/decorative" val="1"/>
              </a:ext>
            </a:extLst>
          </p:cNvPr>
          <p:cNvPicPr>
            <a:picLocks noChangeAspect="1"/>
          </p:cNvPicPr>
          <p:nvPr/>
        </p:nvPicPr>
        <p:blipFill rotWithShape="1">
          <a:blip r:embed="rId3"/>
          <a:srcRect l="47304" r="7579" b="-1"/>
          <a:stretch/>
        </p:blipFill>
        <p:spPr>
          <a:xfrm>
            <a:off x="20" y="10"/>
            <a:ext cx="4635294" cy="6857990"/>
          </a:xfrm>
          <a:prstGeom prst="rect">
            <a:avLst/>
          </a:prstGeom>
        </p:spPr>
      </p:pic>
      <p:cxnSp>
        <p:nvCxnSpPr>
          <p:cNvPr id="46" name="Straight Connector 45">
            <a:extLst>
              <a:ext uri="{FF2B5EF4-FFF2-40B4-BE49-F238E27FC236}">
                <a16:creationId xmlns:a16="http://schemas.microsoft.com/office/drawing/2014/main" id="{6C7A4BEB-4899-4448-A309-875F28EA6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69584"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Freeform 6">
            <a:extLst>
              <a:ext uri="{FF2B5EF4-FFF2-40B4-BE49-F238E27FC236}">
                <a16:creationId xmlns:a16="http://schemas.microsoft.com/office/drawing/2014/main" id="{9D7560CF-257B-4022-9664-FA9DE3030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2139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Police officers should always wait for a warrant before searching someone’s vehicle.</a:t>
            </a:r>
          </a:p>
        </p:txBody>
      </p:sp>
    </p:spTree>
    <p:extLst>
      <p:ext uri="{BB962C8B-B14F-4D97-AF65-F5344CB8AC3E}">
        <p14:creationId xmlns:p14="http://schemas.microsoft.com/office/powerpoint/2010/main" val="303681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Driving is a privilege, not a right.</a:t>
            </a:r>
          </a:p>
        </p:txBody>
      </p:sp>
    </p:spTree>
    <p:extLst>
      <p:ext uri="{BB962C8B-B14F-4D97-AF65-F5344CB8AC3E}">
        <p14:creationId xmlns:p14="http://schemas.microsoft.com/office/powerpoint/2010/main" val="307952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Police officers should wear body cameras and record all interactions.</a:t>
            </a:r>
          </a:p>
        </p:txBody>
      </p:sp>
    </p:spTree>
    <p:extLst>
      <p:ext uri="{BB962C8B-B14F-4D97-AF65-F5344CB8AC3E}">
        <p14:creationId xmlns:p14="http://schemas.microsoft.com/office/powerpoint/2010/main" val="220801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Video from police body cameras and dash-cams should be public record.</a:t>
            </a:r>
          </a:p>
        </p:txBody>
      </p:sp>
    </p:spTree>
    <p:extLst>
      <p:ext uri="{BB962C8B-B14F-4D97-AF65-F5344CB8AC3E}">
        <p14:creationId xmlns:p14="http://schemas.microsoft.com/office/powerpoint/2010/main" val="11958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27A-00FF-4250-ADF0-47EE9D0938A9}"/>
              </a:ext>
            </a:extLst>
          </p:cNvPr>
          <p:cNvSpPr>
            <a:spLocks noGrp="1"/>
          </p:cNvSpPr>
          <p:nvPr>
            <p:ph type="title"/>
          </p:nvPr>
        </p:nvSpPr>
        <p:spPr>
          <a:xfrm>
            <a:off x="281709" y="559678"/>
            <a:ext cx="4327236" cy="4952492"/>
          </a:xfrm>
        </p:spPr>
        <p:txBody>
          <a:bodyPr anchor="ctr">
            <a:normAutofit/>
          </a:bodyPr>
          <a:lstStyle/>
          <a:p>
            <a:pPr algn="l"/>
            <a:r>
              <a:rPr lang="en-US" sz="4000" dirty="0"/>
              <a:t>1. Read…</a:t>
            </a:r>
            <a:br>
              <a:rPr lang="en-US" sz="4000" dirty="0"/>
            </a:br>
            <a:r>
              <a:rPr lang="en-US" sz="4000" dirty="0"/>
              <a:t>2. Consider…</a:t>
            </a:r>
            <a:br>
              <a:rPr lang="en-US" sz="4000" dirty="0"/>
            </a:br>
            <a:r>
              <a:rPr lang="en-US" sz="4000" dirty="0"/>
              <a:t>3. Wait for the signal to move to your “side”</a:t>
            </a:r>
            <a:endParaRPr lang="en-US" dirty="0"/>
          </a:p>
        </p:txBody>
      </p:sp>
      <p:sp>
        <p:nvSpPr>
          <p:cNvPr id="3" name="Content Placeholder 2">
            <a:extLst>
              <a:ext uri="{FF2B5EF4-FFF2-40B4-BE49-F238E27FC236}">
                <a16:creationId xmlns:a16="http://schemas.microsoft.com/office/drawing/2014/main" id="{B60CABB8-0B3B-42D2-95FF-87464CC1FBB9}"/>
              </a:ext>
            </a:extLst>
          </p:cNvPr>
          <p:cNvSpPr>
            <a:spLocks noGrp="1"/>
          </p:cNvSpPr>
          <p:nvPr>
            <p:ph idx="1"/>
          </p:nvPr>
        </p:nvSpPr>
        <p:spPr>
          <a:xfrm>
            <a:off x="5486400" y="559678"/>
            <a:ext cx="5943598" cy="4952492"/>
          </a:xfrm>
        </p:spPr>
        <p:txBody>
          <a:bodyPr anchor="ctr">
            <a:normAutofit/>
          </a:bodyPr>
          <a:lstStyle/>
          <a:p>
            <a:pPr marL="0" indent="0" algn="ctr">
              <a:buNone/>
            </a:pPr>
            <a:r>
              <a:rPr lang="en-US" sz="4400" b="1" dirty="0">
                <a:solidFill>
                  <a:schemeClr val="accent1">
                    <a:lumMod val="75000"/>
                  </a:schemeClr>
                </a:solidFill>
              </a:rPr>
              <a:t>Police body cameras infringe on citizens’ right to privacy.</a:t>
            </a:r>
          </a:p>
        </p:txBody>
      </p:sp>
    </p:spTree>
    <p:extLst>
      <p:ext uri="{BB962C8B-B14F-4D97-AF65-F5344CB8AC3E}">
        <p14:creationId xmlns:p14="http://schemas.microsoft.com/office/powerpoint/2010/main" val="3440596449"/>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E37D0EA-FE7E-4E9C-9357-7A88A33B427C}">
  <ds:schemaRefs>
    <ds:schemaRef ds:uri="http://schemas.microsoft.com/sharepoint/v3/contenttype/forms"/>
  </ds:schemaRefs>
</ds:datastoreItem>
</file>

<file path=customXml/itemProps2.xml><?xml version="1.0" encoding="utf-8"?>
<ds:datastoreItem xmlns:ds="http://schemas.openxmlformats.org/officeDocument/2006/customXml" ds:itemID="{45F677CF-1C0A-4204-9388-FE4775515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CBBD45-8B40-43D7-9EDE-9F29D8BA8013}">
  <ds:schemaRef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Headlines design</Template>
  <TotalTime>0</TotalTime>
  <Words>390</Words>
  <Application>Microsoft Office PowerPoint</Application>
  <PresentationFormat>Widescreen</PresentationFormat>
  <Paragraphs>53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Schoolbook</vt:lpstr>
      <vt:lpstr>Corbel</vt:lpstr>
      <vt:lpstr>Headlines</vt:lpstr>
      <vt:lpstr>Decision Points</vt:lpstr>
      <vt:lpstr> How to play  Philosophical Chairs   </vt:lpstr>
      <vt:lpstr>Before we begin…  A recap of the  4th Amendment   </vt:lpstr>
      <vt:lpstr>Let’s play!</vt:lpstr>
      <vt:lpstr>1. Read… 2. Consider… 3. Wait for the signal to move to your “side”</vt:lpstr>
      <vt:lpstr>1. Read… 2. Consider… 3. Wait for the signal to move to your “side”</vt:lpstr>
      <vt:lpstr>1. Read… 2. Consider… 3. Wait for the signal to move to your “side”</vt:lpstr>
      <vt:lpstr>1. Read… 2. Consider… 3. Wait for the signal to move to your “side”</vt:lpstr>
      <vt:lpstr>1. Read… 2. Consider… 3. Wait for the signal to move to your “side”</vt:lpstr>
      <vt:lpstr>1. Read… 2. Consider… 3. Wait for the signal to move to your “side”</vt:lpstr>
      <vt:lpstr>1. Read… 2. Consider… 3. Wait for the signal to move to your “side”</vt:lpstr>
      <vt:lpstr>1. Read… 2. Consider… 3. Wait for the signal to move to your “side”</vt:lpstr>
      <vt:lpstr>1. Read… 2. Consider… 3. Wait for the signal to move to your “side”</vt:lpstr>
      <vt:lpstr>1. Read… 2. Consider… 3. Wait for the signal to move to your “side”</vt:lpstr>
      <vt:lpstr>Final slides for a  Philosophical Chairs CHALLENGE!  (Might want to save these for the end of class closure questions.)</vt:lpstr>
      <vt:lpstr>Final slides for a  Philosophical Chairs CHALLENGE!  (Might want to save these for the end of class closure questions.)</vt:lpstr>
      <vt:lpstr>Thanks for playing!  return to your seat…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2020-03-04T04:58:31Z</dcterms:created>
  <dcterms:modified xsi:type="dcterms:W3CDTF">2020-04-30T14:39:47Z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