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9DCA2-06CF-4D80-BE52-328484A13732}" v="495" dt="2020-03-03T16:15:32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3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hyperlink" Target="about:blank" TargetMode="External"/></Relationships>
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6242-8BE2-4736-A960-64BDD19D8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Texas S.B. 30: </a:t>
            </a:r>
            <a:br>
              <a:rPr lang="en-US" b="1" dirty="0"/>
            </a:br>
            <a:r>
              <a:rPr lang="en-US" b="1" dirty="0"/>
              <a:t>The Community Safety Education Act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3698B-FC7C-4C08-BB32-3395ACC295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Proper interaction with peace officers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93F21-C408-455B-9578-A28E27D0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455" y="3772235"/>
            <a:ext cx="4202545" cy="33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5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84A9B-9CA3-464A-874C-CD3EC96B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471F-7AAC-4978-956E-2B1668DE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8704"/>
          </a:xfrm>
        </p:spPr>
        <p:txBody>
          <a:bodyPr>
            <a:normAutofit/>
          </a:bodyPr>
          <a:lstStyle/>
          <a:p>
            <a:r>
              <a:rPr lang="en-US" sz="2000" dirty="0"/>
              <a:t>The term "</a:t>
            </a:r>
            <a:r>
              <a:rPr lang="en-US" sz="2000" b="1" dirty="0"/>
              <a:t>peace officer</a:t>
            </a:r>
            <a:r>
              <a:rPr lang="en-US" sz="2000" dirty="0"/>
              <a:t>" is used to describe anyone who has statutory </a:t>
            </a:r>
            <a:r>
              <a:rPr lang="en-US" sz="2000" b="1" dirty="0"/>
              <a:t>law enforcement</a:t>
            </a:r>
            <a:r>
              <a:rPr lang="en-US" sz="2000" dirty="0"/>
              <a:t> powers.</a:t>
            </a:r>
          </a:p>
          <a:p>
            <a:endParaRPr lang="en-US" sz="2000" dirty="0"/>
          </a:p>
          <a:p>
            <a:r>
              <a:rPr lang="en-US" sz="2000" dirty="0"/>
              <a:t>Citizens may interact with peace officers in a variety of situations, some of them stressful.</a:t>
            </a:r>
          </a:p>
          <a:p>
            <a:endParaRPr lang="en-US" sz="2000" dirty="0"/>
          </a:p>
          <a:p>
            <a:r>
              <a:rPr lang="en-US" sz="2000" dirty="0"/>
              <a:t>In 2017, the Texas Legislature passed the Community Safety Education Act requiring high school students to receive instruction on how to properly interact with law enforcement officers.</a:t>
            </a:r>
          </a:p>
          <a:p>
            <a:endParaRPr lang="en-US" sz="2000" dirty="0"/>
          </a:p>
          <a:p>
            <a:r>
              <a:rPr lang="en-US" sz="2000" dirty="0"/>
              <a:t>The purpose of the instruction is for the safety of citizens and officers alike.</a:t>
            </a:r>
          </a:p>
        </p:txBody>
      </p:sp>
    </p:spTree>
    <p:extLst>
      <p:ext uri="{BB962C8B-B14F-4D97-AF65-F5344CB8AC3E}">
        <p14:creationId xmlns:p14="http://schemas.microsoft.com/office/powerpoint/2010/main" val="104608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84A9B-9CA3-464A-874C-CD3EC96B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Two trivia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471F-7AAC-4978-956E-2B1668DE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870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What is the most common reason for contact with the police?</a:t>
            </a:r>
          </a:p>
          <a:p>
            <a:endParaRPr lang="en-US" sz="2000" dirty="0"/>
          </a:p>
          <a:p>
            <a:r>
              <a:rPr lang="en-US" sz="2000" dirty="0"/>
              <a:t>A TRAFFIC STOP   </a:t>
            </a:r>
          </a:p>
          <a:p>
            <a:endParaRPr lang="en-US" sz="2000" dirty="0"/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What do all of the following people have in common (besides being killers)?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Timothy McVeigh (the Oklahoma City bomber)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David “Son of Sam” Berkowitz (a serial killer)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Mohammed Atta (ringleader of the 9/11 attacks) 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/>
              <a:t>Hint:   Preceding their arrests, they all came to the attention of law enforcement through…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0CBB3-E08F-4DAA-B5FD-0A5015DE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964" y="3912285"/>
            <a:ext cx="8090093" cy="39303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5C27BA-8304-4BFD-B82F-5107B978CCDF}"/>
              </a:ext>
            </a:extLst>
          </p:cNvPr>
          <p:cNvSpPr/>
          <p:nvPr/>
        </p:nvSpPr>
        <p:spPr>
          <a:xfrm>
            <a:off x="6852192" y="4694442"/>
            <a:ext cx="3252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ROUTINE TRAFFIC STOP</a:t>
            </a:r>
          </a:p>
        </p:txBody>
      </p:sp>
    </p:spTree>
    <p:extLst>
      <p:ext uri="{BB962C8B-B14F-4D97-AF65-F5344CB8AC3E}">
        <p14:creationId xmlns:p14="http://schemas.microsoft.com/office/powerpoint/2010/main" val="19662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8" descr="A picture containing outdoor, person, man, cellphone&#10;&#10;Description automatically generated">
            <a:extLst>
              <a:ext uri="{FF2B5EF4-FFF2-40B4-BE49-F238E27FC236}">
                <a16:creationId xmlns:a16="http://schemas.microsoft.com/office/drawing/2014/main" id="{577273EE-2AAF-4E8F-8E68-AF6A53343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707" y="3894877"/>
            <a:ext cx="3351507" cy="2233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84A9B-9CA3-464A-874C-CD3EC96B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Rights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471F-7AAC-4978-956E-2B1668DEF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172797"/>
          </a:xfrm>
        </p:spPr>
        <p:txBody>
          <a:bodyPr>
            <a:normAutofit/>
          </a:bodyPr>
          <a:lstStyle/>
          <a:p>
            <a:r>
              <a:rPr lang="en-US" sz="2000" dirty="0"/>
              <a:t>In every officer &amp; citizen interaction, you have certain rights and responsibilities.</a:t>
            </a:r>
          </a:p>
          <a:p>
            <a:endParaRPr lang="en-US" sz="2000" dirty="0"/>
          </a:p>
          <a:p>
            <a:r>
              <a:rPr lang="en-US" sz="2000" dirty="0"/>
              <a:t>For example, you may have the right to record the interaction with your cell phone…</a:t>
            </a:r>
          </a:p>
          <a:p>
            <a:endParaRPr lang="en-US" sz="2000" dirty="0"/>
          </a:p>
          <a:p>
            <a:r>
              <a:rPr lang="en-US" sz="2000" dirty="0"/>
              <a:t>But you also have a responsibility to consider the safety of everyone involved.  If you pull your cell phone out of your pocket and point it at an officer, they may NOT KNOW it’s a cell phone!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5DFB25-AF66-4957-A92D-3B139620B908}"/>
              </a:ext>
            </a:extLst>
          </p:cNvPr>
          <p:cNvSpPr/>
          <p:nvPr/>
        </p:nvSpPr>
        <p:spPr>
          <a:xfrm>
            <a:off x="6862712" y="6523348"/>
            <a:ext cx="5329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hlinkClick r:id="rId3"/>
              </a:rPr>
              <a:t>https://www.piqsels.com/en/public-domain-photo-jcfma</a:t>
            </a:r>
            <a:endParaRPr lang="en-US" sz="800" dirty="0"/>
          </a:p>
          <a:p>
            <a:pPr algn="r"/>
            <a:r>
              <a:rPr lang="en-US" sz="800" dirty="0">
                <a:hlinkClick r:id="rId4"/>
              </a:rPr>
              <a:t>https://www.needpix.com/photo/795174/camera-forest-man-outdoors-person-photographer-trees-free-pictures-free-photos</a:t>
            </a:r>
            <a:r>
              <a:rPr lang="en-US" sz="800" dirty="0"/>
              <a:t> </a:t>
            </a:r>
          </a:p>
        </p:txBody>
      </p:sp>
      <p:pic>
        <p:nvPicPr>
          <p:cNvPr id="12" name="Picture 11" descr="A picture containing cellphone, phone, holding, woman&#10;&#10;Description automatically generated">
            <a:extLst>
              <a:ext uri="{FF2B5EF4-FFF2-40B4-BE49-F238E27FC236}">
                <a16:creationId xmlns:a16="http://schemas.microsoft.com/office/drawing/2014/main" id="{1764EBDA-46BE-4E9D-8E69-612D0FCB2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540" y="2277494"/>
            <a:ext cx="1599415" cy="2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5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84A9B-9CA3-464A-874C-CD3EC96B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iceberg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471F-7AAC-4978-956E-2B1668DEF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475345"/>
            <a:ext cx="5782662" cy="4009166"/>
          </a:xfrm>
        </p:spPr>
        <p:txBody>
          <a:bodyPr>
            <a:normAutofit/>
          </a:bodyPr>
          <a:lstStyle/>
          <a:p>
            <a:r>
              <a:rPr lang="en-US" sz="2000" dirty="0"/>
              <a:t>A law enforcement officer’s actions during a traffic stop are like an iceberg.</a:t>
            </a:r>
          </a:p>
          <a:p>
            <a:endParaRPr lang="en-US" sz="2000" dirty="0"/>
          </a:p>
          <a:p>
            <a:r>
              <a:rPr lang="en-US" sz="2000" dirty="0"/>
              <a:t>The driver only sees what is happening on the surface, but there is a lot going on in the officer’s mind below the surface.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Officer and civilian safety are the #1 priority.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1C3EC-1E32-4691-95B2-234D90E51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363" y="1956383"/>
            <a:ext cx="4528128" cy="452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9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84A9B-9CA3-464A-874C-CD3EC96B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471F-7AAC-4978-956E-2B1668DE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8704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https://youtu.be/_IS6euS8QSo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https://youtu.be/Fi60a-W0Qsc</a:t>
            </a:r>
            <a:r>
              <a:rPr lang="en-US" sz="2000" dirty="0"/>
              <a:t>  </a:t>
            </a:r>
          </a:p>
          <a:p>
            <a:pPr marL="0" indent="0">
              <a:buNone/>
            </a:pPr>
            <a:r>
              <a:rPr lang="en-US" sz="2000" dirty="0"/>
              <a:t>(Both links will show the same video. Two links provided in case one does not work.)</a:t>
            </a:r>
          </a:p>
          <a:p>
            <a:endParaRPr lang="en-US" sz="2000" dirty="0"/>
          </a:p>
          <a:p>
            <a:r>
              <a:rPr lang="en-US" sz="2000" dirty="0"/>
              <a:t>As you watch the video, please complete the handout.  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80687-5FF0-4C82-A517-D4F948A54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514" y="4298354"/>
            <a:ext cx="3431126" cy="24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8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84A9B-9CA3-464A-874C-CD3EC96B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471F-7AAC-4978-956E-2B1668DE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8704"/>
          </a:xfrm>
        </p:spPr>
        <p:txBody>
          <a:bodyPr>
            <a:normAutofit/>
          </a:bodyPr>
          <a:lstStyle/>
          <a:p>
            <a:r>
              <a:rPr lang="en-US" sz="2000" dirty="0"/>
              <a:t>Read the “20 Tips for Interacting with Law Enforcement”</a:t>
            </a:r>
          </a:p>
          <a:p>
            <a:endParaRPr lang="en-US" sz="2000" dirty="0"/>
          </a:p>
          <a:p>
            <a:r>
              <a:rPr lang="en-US" sz="2000" dirty="0"/>
              <a:t>What questions do you have?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FF7A9-C4A6-4AEC-A70D-D945CCA04B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" b="2222"/>
          <a:stretch/>
        </p:blipFill>
        <p:spPr>
          <a:xfrm>
            <a:off x="7846244" y="2180496"/>
            <a:ext cx="3848099" cy="4937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97DF19-D0B2-4A1B-B7CC-8EC1CC77B23D}"/>
              </a:ext>
            </a:extLst>
          </p:cNvPr>
          <p:cNvSpPr txBox="1"/>
          <p:nvPr/>
        </p:nvSpPr>
        <p:spPr>
          <a:xfrm>
            <a:off x="8573106" y="3559385"/>
            <a:ext cx="239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QUESTIONS?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7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84A9B-9CA3-464A-874C-CD3EC96B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471F-7AAC-4978-956E-2B1668DE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8704"/>
          </a:xfrm>
        </p:spPr>
        <p:txBody>
          <a:bodyPr>
            <a:normAutofit/>
          </a:bodyPr>
          <a:lstStyle/>
          <a:p>
            <a:r>
              <a:rPr lang="en-US" sz="2000" dirty="0"/>
              <a:t>Thank you for your participation!</a:t>
            </a:r>
          </a:p>
          <a:p>
            <a:endParaRPr lang="en-US" sz="2000" dirty="0"/>
          </a:p>
          <a:p>
            <a:r>
              <a:rPr lang="en-US" sz="2000" dirty="0"/>
              <a:t>You will now take a follow-up POST-TEST to assess your understanding.</a:t>
            </a:r>
          </a:p>
          <a:p>
            <a:endParaRPr lang="en-US" sz="2000" dirty="0"/>
          </a:p>
          <a:p>
            <a:r>
              <a:rPr lang="en-US" sz="2000" dirty="0"/>
              <a:t>If you have remaining questions, </a:t>
            </a:r>
            <a:r>
              <a:rPr lang="en-US" sz="2000"/>
              <a:t>please ask!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5EAB1-F45B-484B-BD10-9202CA85F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658" y="3934691"/>
            <a:ext cx="4075342" cy="32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1907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7262</TotalTime>
  <Words>354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Gill Sans MT</vt:lpstr>
      <vt:lpstr>Wingdings 2</vt:lpstr>
      <vt:lpstr>Dividend</vt:lpstr>
      <vt:lpstr>Texas S.B. 30:  The Community Safety Education Act</vt:lpstr>
      <vt:lpstr>Purpose</vt:lpstr>
      <vt:lpstr>Two trivia questions</vt:lpstr>
      <vt:lpstr>Rights and responsibilities</vt:lpstr>
      <vt:lpstr>The iceberg analogy</vt:lpstr>
      <vt:lpstr>video</vt:lpstr>
      <vt:lpstr>QUESTIONS</vt:lpstr>
      <vt:lpstr>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S.B. 30:  The Community Safety Education Act</dc:title>
  <dc:creator>Debbie Keen</dc:creator>
  <cp:lastModifiedBy>Debbie Keen</cp:lastModifiedBy>
  <cp:revision>17</cp:revision>
  <dcterms:created xsi:type="dcterms:W3CDTF">2020-02-27T15:11:51Z</dcterms:created>
  <dcterms:modified xsi:type="dcterms:W3CDTF">2020-03-03T16:46:05Z</dcterms:modified>
</cp:coreProperties>
</file>