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Lustria" panose="020B0604020202020204" charset="0"/>
      <p:regular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466e961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466e961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466e9611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466e9611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466e9611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466e9611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Slate-V2-HD-pano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913795" y="5247728"/>
            <a:ext cx="10353762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stria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lang="en-US" sz="8000" b="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lang="en-US" sz="8000" b="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91379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3"/>
          </p:nvPr>
        </p:nvSpPr>
        <p:spPr>
          <a:xfrm>
            <a:off x="4446711" y="1885949"/>
            <a:ext cx="3300984" cy="7647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4"/>
          </p:nvPr>
        </p:nvSpPr>
        <p:spPr>
          <a:xfrm>
            <a:off x="444143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6"/>
          </p:nvPr>
        </p:nvSpPr>
        <p:spPr>
          <a:xfrm>
            <a:off x="7966572" y="2768110"/>
            <a:ext cx="3300984" cy="30230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6"/>
          <p:cNvSpPr>
            <a:spLocks noGrp="1"/>
          </p:cNvSpPr>
          <p:nvPr>
            <p:ph type="pic" idx="2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3"/>
          </p:nvPr>
        </p:nvSpPr>
        <p:spPr>
          <a:xfrm>
            <a:off x="913795" y="4572443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4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6"/>
          <p:cNvSpPr>
            <a:spLocks noGrp="1"/>
          </p:cNvSpPr>
          <p:nvPr>
            <p:ph type="pic" idx="5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6"/>
          </p:nvPr>
        </p:nvSpPr>
        <p:spPr>
          <a:xfrm>
            <a:off x="4441435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7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16"/>
          <p:cNvSpPr>
            <a:spLocks noGrp="1"/>
          </p:cNvSpPr>
          <p:nvPr>
            <p:ph type="pic" idx="8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9"/>
          </p:nvPr>
        </p:nvSpPr>
        <p:spPr>
          <a:xfrm>
            <a:off x="7966572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 rot="5400000">
            <a:off x="4233302" y="-1243056"/>
            <a:ext cx="3714749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4856841" cy="362267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410716" y="2076451"/>
            <a:ext cx="4856841" cy="36226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795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357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1046013" y="2702103"/>
            <a:ext cx="4764764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6363166" y="1855152"/>
            <a:ext cx="4779582" cy="6924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363167" y="2702103"/>
            <a:ext cx="4779581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855633" y="609600"/>
            <a:ext cx="6411924" cy="50800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913795" y="2673351"/>
            <a:ext cx="3706889" cy="30162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Slate-V2-HD-vert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473698" y="2679699"/>
            <a:ext cx="4588094" cy="31356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0861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9083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🞚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90829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  <a:defRPr sz="4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◈"/>
              <a:defRPr sz="2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0861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🞚"/>
              <a:defRPr sz="18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9083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🞚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9082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9082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9082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9082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90829" algn="l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</a:pPr>
            <a:r>
              <a:rPr lang="en-US"/>
              <a:t>Did you know…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483000" y="476475"/>
            <a:ext cx="61698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Drivers cannot send or receive electronic messages in Texas</a:t>
            </a:r>
            <a:endParaRPr sz="18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204450" y="4178700"/>
            <a:ext cx="40068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5358600" y="1032250"/>
            <a:ext cx="6833400" cy="9831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Drivers with learner’s permits are prohibited from using handheld cell phones in the first six months of driving</a:t>
            </a:r>
            <a:endParaRPr sz="18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811150" y="1876475"/>
            <a:ext cx="51609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Drivers under the age of 18 are prohibited from using wireless communications devices</a:t>
            </a:r>
            <a:endParaRPr sz="18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7022075" y="4026296"/>
            <a:ext cx="46950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School bus operators are prohibited from using cell phones while driving if children are present </a:t>
            </a:r>
            <a:endParaRPr sz="18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1565075" y="4905013"/>
            <a:ext cx="5457000" cy="12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In school zones, all drivers are prohibited from texting and using handheld devices while driving</a:t>
            </a:r>
            <a:endParaRPr sz="18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208450" y="3809363"/>
            <a:ext cx="63663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All riders under the age of 21 are required to wear a helmet when operating a motorcycle </a:t>
            </a:r>
            <a:endParaRPr sz="18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1936000" y="5742275"/>
            <a:ext cx="99531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How did these laws come to be? </a:t>
            </a:r>
            <a:endParaRPr sz="43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 b="15730"/>
          <a:stretch/>
        </p:blipFill>
        <p:spPr>
          <a:xfrm>
            <a:off x="0" y="0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 rot="-5400000" flipH="1">
            <a:off x="7426885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4813588" y="3878077"/>
            <a:ext cx="6878400" cy="10524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</a:pPr>
            <a:r>
              <a:rPr lang="en-US" sz="3200" b="1"/>
              <a:t>Learning Objective: </a:t>
            </a:r>
            <a:r>
              <a:rPr lang="en-US" sz="3200"/>
              <a:t>Students will discover the complexities of how a bill becomes a law.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 rotWithShape="1">
          <a:blip r:embed="rId4">
            <a:alphaModFix/>
          </a:blip>
          <a:srcRect b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/>
          <p:nvPr/>
        </p:nvSpPr>
        <p:spPr>
          <a:xfrm rot="-5400000" flipH="1">
            <a:off x="7737531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7713979" y="1205720"/>
            <a:ext cx="4301744" cy="39624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ustria"/>
              <a:buNone/>
            </a:pPr>
            <a:r>
              <a:rPr lang="en-US" sz="2400"/>
              <a:t>Majority Vote in both Houses and a signature from the Executive</a:t>
            </a:r>
            <a:br>
              <a:rPr lang="en-US" sz="2400"/>
            </a:br>
            <a:r>
              <a:rPr lang="en-US" sz="2400"/>
              <a:t>_____</a:t>
            </a:r>
            <a:br>
              <a:rPr lang="en-US" sz="2400"/>
            </a:br>
            <a:br>
              <a:rPr lang="en-US" sz="2400"/>
            </a:br>
            <a:r>
              <a:rPr lang="en-US" sz="2400"/>
              <a:t>⅔ Majority vote from both Houses to override an Executive Veto</a:t>
            </a:r>
            <a:br>
              <a:rPr lang="en-US" sz="2400"/>
            </a:br>
            <a:br>
              <a:rPr lang="en-US" sz="2400"/>
            </a:br>
            <a:r>
              <a:rPr lang="en-US" sz="2400"/>
              <a:t>Right??</a:t>
            </a:r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385064" y="3044462"/>
            <a:ext cx="694385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How does a bill becomes a Law?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598325" y="1438200"/>
            <a:ext cx="3382800" cy="3981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stria"/>
              <a:buNone/>
            </a:pPr>
            <a:r>
              <a:rPr lang="en-US" sz="4200"/>
              <a:t>Yes, but there are a few steps in between. Let’s take a look… </a:t>
            </a: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4655671" y="0"/>
            <a:ext cx="7536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Us</a:t>
            </a: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6225550" y="2411175"/>
            <a:ext cx="5178000" cy="3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latin typeface="Lustria"/>
                <a:ea typeface="Lustria"/>
                <a:cs typeface="Lustria"/>
                <a:sym typeface="Lustria"/>
              </a:rPr>
              <a:t>Use the Infographic to follow the path of a bill...</a:t>
            </a:r>
            <a:endParaRPr sz="3700"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25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900" cy="371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8" y="-1"/>
            <a:ext cx="10686800" cy="67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25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900" cy="371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201" name="Google Shape;2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4547"/>
            <a:ext cx="12192000" cy="6008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321564" y="320040"/>
            <a:ext cx="11548800" cy="621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676794" y="947801"/>
            <a:ext cx="6889800" cy="46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Lustria"/>
              <a:buNone/>
            </a:pPr>
            <a:r>
              <a:rPr lang="en-US" sz="5400"/>
              <a:t>What does it look like in action? </a:t>
            </a:r>
            <a:endParaRPr/>
          </a:p>
        </p:txBody>
      </p:sp>
      <p:cxnSp>
        <p:nvCxnSpPr>
          <p:cNvPr id="209" name="Google Shape;209;p27"/>
          <p:cNvCxnSpPr/>
          <p:nvPr/>
        </p:nvCxnSpPr>
        <p:spPr>
          <a:xfrm>
            <a:off x="8136109" y="2057399"/>
            <a:ext cx="0" cy="2743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0" name="Google Shape;210;p27"/>
          <p:cNvSpPr txBox="1"/>
          <p:nvPr/>
        </p:nvSpPr>
        <p:spPr>
          <a:xfrm>
            <a:off x="8305800" y="1390800"/>
            <a:ext cx="3200400" cy="3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2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Use your “what does it look like in action…” to find out</a:t>
            </a:r>
            <a:endParaRPr sz="3200"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25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/>
              <a:t>Questions to Consider...</a:t>
            </a:r>
            <a:endParaRPr sz="5100"/>
          </a:p>
        </p:txBody>
      </p:sp>
      <p:sp>
        <p:nvSpPr>
          <p:cNvPr id="216" name="Google Shape;216;p28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900" cy="371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800"/>
              <a:buFont typeface="Lustria"/>
              <a:buChar char="●"/>
            </a:pPr>
            <a:r>
              <a:rPr lang="en-US" sz="3800">
                <a:solidFill>
                  <a:srgbClr val="EFEFEF"/>
                </a:solidFill>
              </a:rPr>
              <a:t>Why is this system so complex?</a:t>
            </a:r>
            <a:endParaRPr sz="3800">
              <a:solidFill>
                <a:srgbClr val="EFEFEF"/>
              </a:solidFill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800"/>
              <a:buFont typeface="Lustria"/>
              <a:buChar char="●"/>
            </a:pPr>
            <a:r>
              <a:rPr lang="en-US" sz="3800">
                <a:solidFill>
                  <a:srgbClr val="EFEFEF"/>
                </a:solidFill>
              </a:rPr>
              <a:t>What are the benefits? What are the drawbacks?</a:t>
            </a:r>
            <a:endParaRPr sz="3800">
              <a:solidFill>
                <a:srgbClr val="EFEFEF"/>
              </a:solidFill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800"/>
              <a:buFont typeface="Arial"/>
              <a:buChar char="●"/>
            </a:pPr>
            <a:r>
              <a:rPr lang="en-US" sz="3800">
                <a:solidFill>
                  <a:srgbClr val="EFEFEF"/>
                </a:solidFill>
              </a:rPr>
              <a:t>Why do you think the framers designed it this way?</a:t>
            </a:r>
            <a:endParaRPr sz="3800">
              <a:solidFill>
                <a:srgbClr val="EFEFEF"/>
              </a:solidFill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800"/>
              <a:buFont typeface="Arial"/>
              <a:buChar char="●"/>
            </a:pPr>
            <a:r>
              <a:rPr lang="en-US" sz="3800">
                <a:solidFill>
                  <a:srgbClr val="EFEFEF"/>
                </a:solidFill>
              </a:rPr>
              <a:t>If you could change anything about the process, would you? Is so, what?</a:t>
            </a:r>
            <a:endParaRPr sz="38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4E2E8"/>
      </a:lt2>
      <a:accent1>
        <a:srgbClr val="9AA67D"/>
      </a:accent1>
      <a:accent2>
        <a:srgbClr val="A9A273"/>
      </a:accent2>
      <a:accent3>
        <a:srgbClr val="BB9B81"/>
      </a:accent3>
      <a:accent4>
        <a:srgbClr val="BA827F"/>
      </a:accent4>
      <a:accent5>
        <a:srgbClr val="C492A4"/>
      </a:accent5>
      <a:accent6>
        <a:srgbClr val="BA7FAD"/>
      </a:accent6>
      <a:hlink>
        <a:srgbClr val="8471B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4E2E8"/>
      </a:lt2>
      <a:accent1>
        <a:srgbClr val="9AA67D"/>
      </a:accent1>
      <a:accent2>
        <a:srgbClr val="A9A273"/>
      </a:accent2>
      <a:accent3>
        <a:srgbClr val="BB9B81"/>
      </a:accent3>
      <a:accent4>
        <a:srgbClr val="BA827F"/>
      </a:accent4>
      <a:accent5>
        <a:srgbClr val="C492A4"/>
      </a:accent5>
      <a:accent6>
        <a:srgbClr val="BA7FAD"/>
      </a:accent6>
      <a:hlink>
        <a:srgbClr val="8471B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Widescreen</PresentationFormat>
  <Paragraphs>22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Lustria</vt:lpstr>
      <vt:lpstr>Noto Sans Symbols</vt:lpstr>
      <vt:lpstr>Roboto</vt:lpstr>
      <vt:lpstr>Arial</vt:lpstr>
      <vt:lpstr>SlateVTI</vt:lpstr>
      <vt:lpstr>SlateVTI</vt:lpstr>
      <vt:lpstr>Did you know…</vt:lpstr>
      <vt:lpstr>Learning Objective: Students will discover the complexities of how a bill becomes a law.</vt:lpstr>
      <vt:lpstr>Majority Vote in both Houses and a signature from the Executive _____  ⅔ Majority vote from both Houses to override an Executive Veto  Right??</vt:lpstr>
      <vt:lpstr>Yes, but there are a few steps in between. Let’s take a look… </vt:lpstr>
      <vt:lpstr>PowerPoint Presentation</vt:lpstr>
      <vt:lpstr>PowerPoint Presentation</vt:lpstr>
      <vt:lpstr>What does it look like in action? </vt:lpstr>
      <vt:lpstr>Questions to Consider...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know…</dc:title>
  <dc:creator>Elizabeth De La Garza</dc:creator>
  <cp:lastModifiedBy>Elizabeth De La Garza</cp:lastModifiedBy>
  <cp:revision>1</cp:revision>
  <dcterms:modified xsi:type="dcterms:W3CDTF">2020-07-07T20:20:22Z</dcterms:modified>
</cp:coreProperties>
</file>