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e34b63315c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ge34b63315c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ge34b63315c_1_3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ge34b63315c_1_38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5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gca005bd4f9_2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7" name="Google Shape;477;gca005bd4f9_2_7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e34b63315c_1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e34b63315c_1_3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e34b63315c_1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ge34b63315c_1_6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e34b63315c_1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ge34b63315c_1_10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e34b63315c_1_2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ge34b63315c_1_27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e34b63315c_1_3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ge34b63315c_1_3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e34b63315c_1_2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ge34b63315c_1_24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ge34b63315c_1_2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ge34b63315c_1_2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ge34b63315c_1_3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ge34b63315c_1_34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63" name="Google Shape;63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5" name="Google Shape;65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4" name="Google Shape;84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" type="body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88" name="Google Shape;88;p19"/>
          <p:cNvSpPr txBox="1"/>
          <p:nvPr>
            <p:ph idx="2" type="body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0" name="Google Shape;90;p19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1" name="Google Shape;91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2" name="Google Shape;92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3" name="Google Shape;93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6" name="Google Shape;96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7" name="Google Shape;97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1" name="Google Shape;101;p21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02" name="Google Shape;102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03" name="Google Shape;103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5" name="Google Shape;105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8" name="Google Shape;108;p22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10" name="Google Shape;110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1" name="Google Shape;111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2" name="Google Shape;112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 rot="5400000">
            <a:off x="5350073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 rot="5400000">
            <a:off x="1349573" y="-447079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2" name="Google Shape;122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/>
          <p:nvPr/>
        </p:nvSpPr>
        <p:spPr>
          <a:xfrm>
            <a:off x="2353" y="0"/>
            <a:ext cx="9144000" cy="5143500"/>
          </a:xfrm>
          <a:prstGeom prst="rect">
            <a:avLst/>
          </a:prstGeom>
          <a:solidFill>
            <a:srgbClr val="D8D8D8">
              <a:alpha val="89800"/>
            </a:srgb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25"/>
          <p:cNvSpPr/>
          <p:nvPr/>
        </p:nvSpPr>
        <p:spPr>
          <a:xfrm>
            <a:off x="482600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CCCCCC"/>
              </a:solidFill>
            </a:endParaRPr>
          </a:p>
        </p:txBody>
      </p:sp>
      <p:pic>
        <p:nvPicPr>
          <p:cNvPr descr="https://lh5.googleusercontent.com/TksfElFblV4RHgng6-cLo-4IPdhinRPmBLUTpxrAaVZIB0AskydrFV0rFfZ0mYp7agbEb94RqVJmc0yHItmNkL29nda-gszNukP7WsZJSf6_XGcazRG7sX9lOPB8j70GijiGFepRmHM" id="131" name="Google Shape;131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46633" y="579249"/>
            <a:ext cx="713845" cy="713845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25"/>
          <p:cNvSpPr/>
          <p:nvPr/>
        </p:nvSpPr>
        <p:spPr>
          <a:xfrm>
            <a:off x="3245162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25"/>
          <p:cNvSpPr/>
          <p:nvPr/>
        </p:nvSpPr>
        <p:spPr>
          <a:xfrm>
            <a:off x="6047150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lh4.googleusercontent.com/NMpyCnWBhL6cEMPmKNcVW-56kBHeWOuOiLM80djRbyoGdiXrdVyCfl6Eld4m6x7miPSLDLAdJvzl3H4HJDAHpUx6X1jNHY0USa9HM5LrMTLUoXSSG84cX-eIR7JOn2MxLCFvyzQ_OAE" id="134" name="Google Shape;134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52315" y="552609"/>
            <a:ext cx="828000" cy="563041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25"/>
          <p:cNvSpPr txBox="1"/>
          <p:nvPr/>
        </p:nvSpPr>
        <p:spPr>
          <a:xfrm>
            <a:off x="561975" y="114300"/>
            <a:ext cx="2524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Legislative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136" name="Google Shape;136;p25"/>
          <p:cNvSpPr txBox="1"/>
          <p:nvPr/>
        </p:nvSpPr>
        <p:spPr>
          <a:xfrm>
            <a:off x="3249913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Executive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137" name="Google Shape;137;p25"/>
          <p:cNvSpPr txBox="1"/>
          <p:nvPr/>
        </p:nvSpPr>
        <p:spPr>
          <a:xfrm>
            <a:off x="6017250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Judicial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pic>
        <p:nvPicPr>
          <p:cNvPr descr="https://lh6.googleusercontent.com/1ROXDiHU-OEAgryPaTwXhUmJhLPGcCsqvkHWgcXjBQ_DayD2T3DvFm5Y9e3sWaD4G1P2SvZGP6nzijVQD1v47qCPC-Y3Kf1Uj0qgLZru-2giH3eSla2ZGhtrfdImE_UmM-nYCQatORw" id="138" name="Google Shape;138;p25"/>
          <p:cNvPicPr preferRelativeResize="0"/>
          <p:nvPr/>
        </p:nvPicPr>
        <p:blipFill rotWithShape="1">
          <a:blip r:embed="rId5">
            <a:alphaModFix/>
          </a:blip>
          <a:srcRect b="21880" l="10937" r="10937" t="21869"/>
          <a:stretch/>
        </p:blipFill>
        <p:spPr>
          <a:xfrm>
            <a:off x="6971762" y="579247"/>
            <a:ext cx="747680" cy="538323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25"/>
          <p:cNvSpPr txBox="1"/>
          <p:nvPr/>
        </p:nvSpPr>
        <p:spPr>
          <a:xfrm>
            <a:off x="484900" y="4584800"/>
            <a:ext cx="8178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chemeClr val="accent1"/>
                </a:solidFill>
                <a:latin typeface="Droid Serif"/>
                <a:ea typeface="Droid Serif"/>
                <a:cs typeface="Droid Serif"/>
                <a:sym typeface="Droid Serif"/>
              </a:rPr>
              <a:t>BREAKOUT ROOM #1</a:t>
            </a:r>
            <a:endParaRPr b="1" sz="3600">
              <a:solidFill>
                <a:schemeClr val="accent1"/>
              </a:solidFill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140" name="Google Shape;140;p25"/>
          <p:cNvSpPr txBox="1"/>
          <p:nvPr/>
        </p:nvSpPr>
        <p:spPr>
          <a:xfrm>
            <a:off x="9431800" y="42075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Architect of the Capitol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-2912925" y="1842113"/>
            <a:ext cx="2276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Government Accountability Office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25"/>
          <p:cNvSpPr txBox="1"/>
          <p:nvPr/>
        </p:nvSpPr>
        <p:spPr>
          <a:xfrm>
            <a:off x="-2908100" y="4424375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Library of Congress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25"/>
          <p:cNvSpPr txBox="1"/>
          <p:nvPr/>
        </p:nvSpPr>
        <p:spPr>
          <a:xfrm>
            <a:off x="-2908100" y="504675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Appropriations Committee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25"/>
          <p:cNvSpPr txBox="1"/>
          <p:nvPr/>
        </p:nvSpPr>
        <p:spPr>
          <a:xfrm>
            <a:off x="-266300" y="5197800"/>
            <a:ext cx="2403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Select Committee on Intelligence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25"/>
          <p:cNvSpPr txBox="1"/>
          <p:nvPr/>
        </p:nvSpPr>
        <p:spPr>
          <a:xfrm>
            <a:off x="9415000" y="4905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Department of Transportation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25"/>
          <p:cNvSpPr txBox="1"/>
          <p:nvPr/>
        </p:nvSpPr>
        <p:spPr>
          <a:xfrm>
            <a:off x="9415004" y="4343950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National Security Council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25"/>
          <p:cNvSpPr txBox="1"/>
          <p:nvPr/>
        </p:nvSpPr>
        <p:spPr>
          <a:xfrm>
            <a:off x="9294200" y="3710925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Office of Management &amp; Budget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1634925" y="53055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Department of Justice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5"/>
          <p:cNvSpPr txBox="1"/>
          <p:nvPr/>
        </p:nvSpPr>
        <p:spPr>
          <a:xfrm>
            <a:off x="9294200" y="3112025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Central Intelligence Agency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25"/>
          <p:cNvSpPr txBox="1"/>
          <p:nvPr/>
        </p:nvSpPr>
        <p:spPr>
          <a:xfrm>
            <a:off x="-2908098" y="1043700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Consumer Product &amp; Safety Commission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25"/>
          <p:cNvSpPr txBox="1"/>
          <p:nvPr/>
        </p:nvSpPr>
        <p:spPr>
          <a:xfrm>
            <a:off x="9431800" y="1545488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Equal Employment Opportunity Commission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25"/>
          <p:cNvSpPr txBox="1"/>
          <p:nvPr/>
        </p:nvSpPr>
        <p:spPr>
          <a:xfrm>
            <a:off x="3914775" y="530550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Federal Election Committee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25"/>
          <p:cNvSpPr txBox="1"/>
          <p:nvPr/>
        </p:nvSpPr>
        <p:spPr>
          <a:xfrm>
            <a:off x="-3015975" y="3870450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Office of Special Counsel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25"/>
          <p:cNvSpPr txBox="1"/>
          <p:nvPr/>
        </p:nvSpPr>
        <p:spPr>
          <a:xfrm>
            <a:off x="-2908100" y="3282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Federal Housing Finance Agency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25"/>
          <p:cNvSpPr txBox="1"/>
          <p:nvPr/>
        </p:nvSpPr>
        <p:spPr>
          <a:xfrm>
            <a:off x="6314025" y="5197800"/>
            <a:ext cx="2193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Government Publishing Office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25"/>
          <p:cNvSpPr txBox="1"/>
          <p:nvPr/>
        </p:nvSpPr>
        <p:spPr>
          <a:xfrm>
            <a:off x="-2908100" y="205350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Administrative Office of the United States Courts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25"/>
          <p:cNvSpPr txBox="1"/>
          <p:nvPr/>
        </p:nvSpPr>
        <p:spPr>
          <a:xfrm>
            <a:off x="8804250" y="99900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Territorial Courts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25"/>
          <p:cNvSpPr txBox="1"/>
          <p:nvPr/>
        </p:nvSpPr>
        <p:spPr>
          <a:xfrm>
            <a:off x="9330200" y="2391325"/>
            <a:ext cx="2603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United States Court of Appeals for Armed Forces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25"/>
          <p:cNvSpPr txBox="1"/>
          <p:nvPr/>
        </p:nvSpPr>
        <p:spPr>
          <a:xfrm>
            <a:off x="-3259650" y="269415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5th Circuit Court of Appeals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34"/>
          <p:cNvSpPr/>
          <p:nvPr/>
        </p:nvSpPr>
        <p:spPr>
          <a:xfrm>
            <a:off x="2353" y="0"/>
            <a:ext cx="9144000" cy="5143500"/>
          </a:xfrm>
          <a:prstGeom prst="rect">
            <a:avLst/>
          </a:prstGeom>
          <a:solidFill>
            <a:srgbClr val="D8D8D8">
              <a:alpha val="89800"/>
            </a:srgb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34"/>
          <p:cNvSpPr/>
          <p:nvPr/>
        </p:nvSpPr>
        <p:spPr>
          <a:xfrm>
            <a:off x="482600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CCCCCC"/>
              </a:solidFill>
            </a:endParaRPr>
          </a:p>
        </p:txBody>
      </p:sp>
      <p:pic>
        <p:nvPicPr>
          <p:cNvPr descr="https://lh5.googleusercontent.com/TksfElFblV4RHgng6-cLo-4IPdhinRPmBLUTpxrAaVZIB0AskydrFV0rFfZ0mYp7agbEb94RqVJmc0yHItmNkL29nda-gszNukP7WsZJSf6_XGcazRG7sX9lOPB8j70GijiGFepRmHM" id="446" name="Google Shape;446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46633" y="579249"/>
            <a:ext cx="713845" cy="713845"/>
          </a:xfrm>
          <a:prstGeom prst="rect">
            <a:avLst/>
          </a:prstGeom>
          <a:noFill/>
          <a:ln>
            <a:noFill/>
          </a:ln>
        </p:spPr>
      </p:pic>
      <p:sp>
        <p:nvSpPr>
          <p:cNvPr id="447" name="Google Shape;447;p34"/>
          <p:cNvSpPr/>
          <p:nvPr/>
        </p:nvSpPr>
        <p:spPr>
          <a:xfrm>
            <a:off x="3245162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8" name="Google Shape;448;p34"/>
          <p:cNvSpPr/>
          <p:nvPr/>
        </p:nvSpPr>
        <p:spPr>
          <a:xfrm>
            <a:off x="6047150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lh4.googleusercontent.com/NMpyCnWBhL6cEMPmKNcVW-56kBHeWOuOiLM80djRbyoGdiXrdVyCfl6Eld4m6x7miPSLDLAdJvzl3H4HJDAHpUx6X1jNHY0USa9HM5LrMTLUoXSSG84cX-eIR7JOn2MxLCFvyzQ_OAE" id="449" name="Google Shape;449;p3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52315" y="552609"/>
            <a:ext cx="828000" cy="563041"/>
          </a:xfrm>
          <a:prstGeom prst="rect">
            <a:avLst/>
          </a:prstGeom>
          <a:noFill/>
          <a:ln>
            <a:noFill/>
          </a:ln>
        </p:spPr>
      </p:pic>
      <p:sp>
        <p:nvSpPr>
          <p:cNvPr id="450" name="Google Shape;450;p34"/>
          <p:cNvSpPr txBox="1"/>
          <p:nvPr/>
        </p:nvSpPr>
        <p:spPr>
          <a:xfrm>
            <a:off x="561975" y="114300"/>
            <a:ext cx="2524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Legislative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451" name="Google Shape;451;p34"/>
          <p:cNvSpPr txBox="1"/>
          <p:nvPr/>
        </p:nvSpPr>
        <p:spPr>
          <a:xfrm>
            <a:off x="3249913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Executive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452" name="Google Shape;452;p34"/>
          <p:cNvSpPr txBox="1"/>
          <p:nvPr/>
        </p:nvSpPr>
        <p:spPr>
          <a:xfrm>
            <a:off x="6017250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Judicial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pic>
        <p:nvPicPr>
          <p:cNvPr descr="https://lh6.googleusercontent.com/1ROXDiHU-OEAgryPaTwXhUmJhLPGcCsqvkHWgcXjBQ_DayD2T3DvFm5Y9e3sWaD4G1P2SvZGP6nzijVQD1v47qCPC-Y3Kf1Uj0qgLZru-2giH3eSla2ZGhtrfdImE_UmM-nYCQatORw" id="453" name="Google Shape;453;p34"/>
          <p:cNvPicPr preferRelativeResize="0"/>
          <p:nvPr/>
        </p:nvPicPr>
        <p:blipFill rotWithShape="1">
          <a:blip r:embed="rId5">
            <a:alphaModFix/>
          </a:blip>
          <a:srcRect b="21880" l="10937" r="10937" t="21869"/>
          <a:stretch/>
        </p:blipFill>
        <p:spPr>
          <a:xfrm>
            <a:off x="6971762" y="579247"/>
            <a:ext cx="747680" cy="538323"/>
          </a:xfrm>
          <a:prstGeom prst="rect">
            <a:avLst/>
          </a:prstGeom>
          <a:noFill/>
          <a:ln>
            <a:noFill/>
          </a:ln>
        </p:spPr>
      </p:pic>
      <p:sp>
        <p:nvSpPr>
          <p:cNvPr id="454" name="Google Shape;454;p34"/>
          <p:cNvSpPr txBox="1"/>
          <p:nvPr/>
        </p:nvSpPr>
        <p:spPr>
          <a:xfrm>
            <a:off x="484900" y="4584800"/>
            <a:ext cx="8178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chemeClr val="dk1"/>
                </a:solidFill>
                <a:latin typeface="Droid Serif"/>
                <a:ea typeface="Droid Serif"/>
                <a:cs typeface="Droid Serif"/>
                <a:sym typeface="Droid Serif"/>
              </a:rPr>
              <a:t>BREAKOUT ROOM #10</a:t>
            </a:r>
            <a:endParaRPr b="1" sz="3600">
              <a:solidFill>
                <a:schemeClr val="dk1"/>
              </a:solidFill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455" name="Google Shape;455;p34"/>
          <p:cNvSpPr txBox="1"/>
          <p:nvPr/>
        </p:nvSpPr>
        <p:spPr>
          <a:xfrm>
            <a:off x="9431800" y="42075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Architect of the Capitol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6" name="Google Shape;456;p34"/>
          <p:cNvSpPr txBox="1"/>
          <p:nvPr/>
        </p:nvSpPr>
        <p:spPr>
          <a:xfrm>
            <a:off x="-2912925" y="1842113"/>
            <a:ext cx="2276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Government Accountability Office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34"/>
          <p:cNvSpPr txBox="1"/>
          <p:nvPr/>
        </p:nvSpPr>
        <p:spPr>
          <a:xfrm>
            <a:off x="-2908100" y="4424375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Library of Congress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8" name="Google Shape;458;p34"/>
          <p:cNvSpPr txBox="1"/>
          <p:nvPr/>
        </p:nvSpPr>
        <p:spPr>
          <a:xfrm>
            <a:off x="-2908100" y="504675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Appropriations Committee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9" name="Google Shape;459;p34"/>
          <p:cNvSpPr txBox="1"/>
          <p:nvPr/>
        </p:nvSpPr>
        <p:spPr>
          <a:xfrm>
            <a:off x="-266300" y="5197800"/>
            <a:ext cx="2403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Select Committee on Intelligence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0" name="Google Shape;460;p34"/>
          <p:cNvSpPr txBox="1"/>
          <p:nvPr/>
        </p:nvSpPr>
        <p:spPr>
          <a:xfrm>
            <a:off x="9415000" y="4905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Department of Transportation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1" name="Google Shape;461;p34"/>
          <p:cNvSpPr txBox="1"/>
          <p:nvPr/>
        </p:nvSpPr>
        <p:spPr>
          <a:xfrm>
            <a:off x="9415004" y="4343950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National Security Council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34"/>
          <p:cNvSpPr txBox="1"/>
          <p:nvPr/>
        </p:nvSpPr>
        <p:spPr>
          <a:xfrm>
            <a:off x="9294200" y="3710925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Office of Management &amp; Budget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34"/>
          <p:cNvSpPr txBox="1"/>
          <p:nvPr/>
        </p:nvSpPr>
        <p:spPr>
          <a:xfrm>
            <a:off x="1634925" y="53055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Department of Justice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p34"/>
          <p:cNvSpPr txBox="1"/>
          <p:nvPr/>
        </p:nvSpPr>
        <p:spPr>
          <a:xfrm>
            <a:off x="9294200" y="3112025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Central Intelligence Agency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5" name="Google Shape;465;p34"/>
          <p:cNvSpPr txBox="1"/>
          <p:nvPr/>
        </p:nvSpPr>
        <p:spPr>
          <a:xfrm>
            <a:off x="-2908098" y="1043700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Consumer Product &amp; Safety Commission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6" name="Google Shape;466;p34"/>
          <p:cNvSpPr txBox="1"/>
          <p:nvPr/>
        </p:nvSpPr>
        <p:spPr>
          <a:xfrm>
            <a:off x="9431800" y="1545488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Equal Employment Opportunity Commission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7" name="Google Shape;467;p34"/>
          <p:cNvSpPr txBox="1"/>
          <p:nvPr/>
        </p:nvSpPr>
        <p:spPr>
          <a:xfrm>
            <a:off x="3914775" y="530550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Federal Election Committee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8" name="Google Shape;468;p34"/>
          <p:cNvSpPr txBox="1"/>
          <p:nvPr/>
        </p:nvSpPr>
        <p:spPr>
          <a:xfrm>
            <a:off x="-3015975" y="3870450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Office of Special Counsel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9" name="Google Shape;469;p34"/>
          <p:cNvSpPr txBox="1"/>
          <p:nvPr/>
        </p:nvSpPr>
        <p:spPr>
          <a:xfrm>
            <a:off x="-2908100" y="3282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Federal Housing Finance Agency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0" name="Google Shape;470;p34"/>
          <p:cNvSpPr txBox="1"/>
          <p:nvPr/>
        </p:nvSpPr>
        <p:spPr>
          <a:xfrm>
            <a:off x="6314025" y="5197800"/>
            <a:ext cx="2193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Government Publishing Office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34"/>
          <p:cNvSpPr txBox="1"/>
          <p:nvPr/>
        </p:nvSpPr>
        <p:spPr>
          <a:xfrm>
            <a:off x="-2908100" y="205350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Administrative Office of the United States Courts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34"/>
          <p:cNvSpPr txBox="1"/>
          <p:nvPr/>
        </p:nvSpPr>
        <p:spPr>
          <a:xfrm>
            <a:off x="8804250" y="99900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Territorial Courts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34"/>
          <p:cNvSpPr txBox="1"/>
          <p:nvPr/>
        </p:nvSpPr>
        <p:spPr>
          <a:xfrm>
            <a:off x="9330200" y="2391325"/>
            <a:ext cx="2603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United States Court of Appeals for Armed Forces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34"/>
          <p:cNvSpPr txBox="1"/>
          <p:nvPr/>
        </p:nvSpPr>
        <p:spPr>
          <a:xfrm>
            <a:off x="-3259650" y="269415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5th Circuit Court of Appeals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35"/>
          <p:cNvSpPr/>
          <p:nvPr/>
        </p:nvSpPr>
        <p:spPr>
          <a:xfrm>
            <a:off x="2353" y="0"/>
            <a:ext cx="9144000" cy="5143500"/>
          </a:xfrm>
          <a:prstGeom prst="rect">
            <a:avLst/>
          </a:prstGeom>
          <a:solidFill>
            <a:srgbClr val="D8D8D8">
              <a:alpha val="89800"/>
            </a:srgb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lh5.googleusercontent.com/TksfElFblV4RHgng6-cLo-4IPdhinRPmBLUTpxrAaVZIB0AskydrFV0rFfZ0mYp7agbEb94RqVJmc0yHItmNkL29nda-gszNukP7WsZJSf6_XGcazRG7sX9lOPB8j70GijiGFepRmHM" id="480" name="Google Shape;480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84733" y="514499"/>
            <a:ext cx="713845" cy="7138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lh4.googleusercontent.com/NMpyCnWBhL6cEMPmKNcVW-56kBHeWOuOiLM80djRbyoGdiXrdVyCfl6Eld4m6x7miPSLDLAdJvzl3H4HJDAHpUx6X1jNHY0USa9HM5LrMTLUoXSSG84cX-eIR7JOn2MxLCFvyzQ_OAE" id="481" name="Google Shape;481;p3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52315" y="552609"/>
            <a:ext cx="828000" cy="563041"/>
          </a:xfrm>
          <a:prstGeom prst="rect">
            <a:avLst/>
          </a:prstGeom>
          <a:noFill/>
          <a:ln>
            <a:noFill/>
          </a:ln>
        </p:spPr>
      </p:pic>
      <p:sp>
        <p:nvSpPr>
          <p:cNvPr id="482" name="Google Shape;482;p35"/>
          <p:cNvSpPr txBox="1"/>
          <p:nvPr/>
        </p:nvSpPr>
        <p:spPr>
          <a:xfrm>
            <a:off x="561975" y="114300"/>
            <a:ext cx="2524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Legislative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483" name="Google Shape;483;p35"/>
          <p:cNvSpPr txBox="1"/>
          <p:nvPr/>
        </p:nvSpPr>
        <p:spPr>
          <a:xfrm>
            <a:off x="3249913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Executive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484" name="Google Shape;484;p35"/>
          <p:cNvSpPr txBox="1"/>
          <p:nvPr/>
        </p:nvSpPr>
        <p:spPr>
          <a:xfrm>
            <a:off x="6017250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Judicial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pic>
        <p:nvPicPr>
          <p:cNvPr descr="https://lh6.googleusercontent.com/1ROXDiHU-OEAgryPaTwXhUmJhLPGcCsqvkHWgcXjBQ_DayD2T3DvFm5Y9e3sWaD4G1P2SvZGP6nzijVQD1v47qCPC-Y3Kf1Uj0qgLZru-2giH3eSla2ZGhtrfdImE_UmM-nYCQatORw" id="485" name="Google Shape;485;p35"/>
          <p:cNvPicPr preferRelativeResize="0"/>
          <p:nvPr/>
        </p:nvPicPr>
        <p:blipFill rotWithShape="1">
          <a:blip r:embed="rId5">
            <a:alphaModFix/>
          </a:blip>
          <a:srcRect b="21880" l="10937" r="10937" t="21869"/>
          <a:stretch/>
        </p:blipFill>
        <p:spPr>
          <a:xfrm>
            <a:off x="6971762" y="579247"/>
            <a:ext cx="747680" cy="538323"/>
          </a:xfrm>
          <a:prstGeom prst="rect">
            <a:avLst/>
          </a:prstGeom>
          <a:noFill/>
          <a:ln>
            <a:noFill/>
          </a:ln>
        </p:spPr>
      </p:pic>
      <p:sp>
        <p:nvSpPr>
          <p:cNvPr id="486" name="Google Shape;486;p35"/>
          <p:cNvSpPr txBox="1"/>
          <p:nvPr/>
        </p:nvSpPr>
        <p:spPr>
          <a:xfrm>
            <a:off x="482550" y="4660950"/>
            <a:ext cx="8178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Government of the United States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487" name="Google Shape;487;p35"/>
          <p:cNvSpPr txBox="1"/>
          <p:nvPr/>
        </p:nvSpPr>
        <p:spPr>
          <a:xfrm>
            <a:off x="600075" y="1562100"/>
            <a:ext cx="7839000" cy="2401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Droid Serif"/>
                <a:ea typeface="Droid Serif"/>
                <a:cs typeface="Droid Serif"/>
                <a:sym typeface="Droid Serif"/>
              </a:rPr>
              <a:t>On the following slides, sort the various descriptores to the correct corresponding branch of government.</a:t>
            </a:r>
            <a:endParaRPr sz="3600">
              <a:latin typeface="Droid Serif"/>
              <a:ea typeface="Droid Serif"/>
              <a:cs typeface="Droid Serif"/>
              <a:sym typeface="Droid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6"/>
          <p:cNvSpPr/>
          <p:nvPr/>
        </p:nvSpPr>
        <p:spPr>
          <a:xfrm>
            <a:off x="2353" y="0"/>
            <a:ext cx="9144000" cy="5143500"/>
          </a:xfrm>
          <a:prstGeom prst="rect">
            <a:avLst/>
          </a:prstGeom>
          <a:solidFill>
            <a:srgbClr val="D8D8D8">
              <a:alpha val="89800"/>
            </a:srgb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26"/>
          <p:cNvSpPr/>
          <p:nvPr/>
        </p:nvSpPr>
        <p:spPr>
          <a:xfrm>
            <a:off x="482600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CCCCCC"/>
              </a:solidFill>
            </a:endParaRPr>
          </a:p>
        </p:txBody>
      </p:sp>
      <p:pic>
        <p:nvPicPr>
          <p:cNvPr descr="https://lh5.googleusercontent.com/TksfElFblV4RHgng6-cLo-4IPdhinRPmBLUTpxrAaVZIB0AskydrFV0rFfZ0mYp7agbEb94RqVJmc0yHItmNkL29nda-gszNukP7WsZJSf6_XGcazRG7sX9lOPB8j70GijiGFepRmHM" id="166" name="Google Shape;166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46633" y="579249"/>
            <a:ext cx="713845" cy="713845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26"/>
          <p:cNvSpPr/>
          <p:nvPr/>
        </p:nvSpPr>
        <p:spPr>
          <a:xfrm>
            <a:off x="3245162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26"/>
          <p:cNvSpPr/>
          <p:nvPr/>
        </p:nvSpPr>
        <p:spPr>
          <a:xfrm>
            <a:off x="6047150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lh4.googleusercontent.com/NMpyCnWBhL6cEMPmKNcVW-56kBHeWOuOiLM80djRbyoGdiXrdVyCfl6Eld4m6x7miPSLDLAdJvzl3H4HJDAHpUx6X1jNHY0USa9HM5LrMTLUoXSSG84cX-eIR7JOn2MxLCFvyzQ_OAE" id="169" name="Google Shape;169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52315" y="552609"/>
            <a:ext cx="828000" cy="563041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26"/>
          <p:cNvSpPr txBox="1"/>
          <p:nvPr/>
        </p:nvSpPr>
        <p:spPr>
          <a:xfrm>
            <a:off x="561975" y="114300"/>
            <a:ext cx="2524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Legislative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171" name="Google Shape;171;p26"/>
          <p:cNvSpPr txBox="1"/>
          <p:nvPr/>
        </p:nvSpPr>
        <p:spPr>
          <a:xfrm>
            <a:off x="3249913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Executive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172" name="Google Shape;172;p26"/>
          <p:cNvSpPr txBox="1"/>
          <p:nvPr/>
        </p:nvSpPr>
        <p:spPr>
          <a:xfrm>
            <a:off x="6017250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Judicial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pic>
        <p:nvPicPr>
          <p:cNvPr descr="https://lh6.googleusercontent.com/1ROXDiHU-OEAgryPaTwXhUmJhLPGcCsqvkHWgcXjBQ_DayD2T3DvFm5Y9e3sWaD4G1P2SvZGP6nzijVQD1v47qCPC-Y3Kf1Uj0qgLZru-2giH3eSla2ZGhtrfdImE_UmM-nYCQatORw" id="173" name="Google Shape;173;p26"/>
          <p:cNvPicPr preferRelativeResize="0"/>
          <p:nvPr/>
        </p:nvPicPr>
        <p:blipFill rotWithShape="1">
          <a:blip r:embed="rId5">
            <a:alphaModFix/>
          </a:blip>
          <a:srcRect b="21880" l="10937" r="10937" t="21869"/>
          <a:stretch/>
        </p:blipFill>
        <p:spPr>
          <a:xfrm>
            <a:off x="6971762" y="579247"/>
            <a:ext cx="747680" cy="538323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26"/>
          <p:cNvSpPr txBox="1"/>
          <p:nvPr/>
        </p:nvSpPr>
        <p:spPr>
          <a:xfrm>
            <a:off x="484900" y="4584800"/>
            <a:ext cx="8178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FF00FF"/>
                </a:solidFill>
                <a:latin typeface="Droid Serif"/>
                <a:ea typeface="Droid Serif"/>
                <a:cs typeface="Droid Serif"/>
                <a:sym typeface="Droid Serif"/>
              </a:rPr>
              <a:t>BREAKOUT ROOM #2</a:t>
            </a:r>
            <a:endParaRPr b="1" sz="3600">
              <a:solidFill>
                <a:srgbClr val="FF00FF"/>
              </a:solidFill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175" name="Google Shape;175;p26"/>
          <p:cNvSpPr txBox="1"/>
          <p:nvPr/>
        </p:nvSpPr>
        <p:spPr>
          <a:xfrm>
            <a:off x="9431800" y="42075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Architect of the Capitol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26"/>
          <p:cNvSpPr txBox="1"/>
          <p:nvPr/>
        </p:nvSpPr>
        <p:spPr>
          <a:xfrm>
            <a:off x="-2912925" y="1842113"/>
            <a:ext cx="2276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Government Accountability Office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26"/>
          <p:cNvSpPr txBox="1"/>
          <p:nvPr/>
        </p:nvSpPr>
        <p:spPr>
          <a:xfrm>
            <a:off x="-2908100" y="4424375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Library of Congress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26"/>
          <p:cNvSpPr txBox="1"/>
          <p:nvPr/>
        </p:nvSpPr>
        <p:spPr>
          <a:xfrm>
            <a:off x="-2908100" y="504675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Appropriations Committee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26"/>
          <p:cNvSpPr txBox="1"/>
          <p:nvPr/>
        </p:nvSpPr>
        <p:spPr>
          <a:xfrm>
            <a:off x="-266300" y="5197800"/>
            <a:ext cx="2403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Select Committee on Intelligence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26"/>
          <p:cNvSpPr txBox="1"/>
          <p:nvPr/>
        </p:nvSpPr>
        <p:spPr>
          <a:xfrm>
            <a:off x="9415000" y="4905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Department of Transportation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26"/>
          <p:cNvSpPr txBox="1"/>
          <p:nvPr/>
        </p:nvSpPr>
        <p:spPr>
          <a:xfrm>
            <a:off x="9415004" y="4343950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National Security Council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26"/>
          <p:cNvSpPr txBox="1"/>
          <p:nvPr/>
        </p:nvSpPr>
        <p:spPr>
          <a:xfrm>
            <a:off x="9294200" y="3710925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Office of Management &amp; Budget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26"/>
          <p:cNvSpPr txBox="1"/>
          <p:nvPr/>
        </p:nvSpPr>
        <p:spPr>
          <a:xfrm>
            <a:off x="1634925" y="53055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Department of Justice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26"/>
          <p:cNvSpPr txBox="1"/>
          <p:nvPr/>
        </p:nvSpPr>
        <p:spPr>
          <a:xfrm>
            <a:off x="9294200" y="3112025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Central Intelligence Agency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26"/>
          <p:cNvSpPr txBox="1"/>
          <p:nvPr/>
        </p:nvSpPr>
        <p:spPr>
          <a:xfrm>
            <a:off x="-2908098" y="1043700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Consumer Product &amp; Safety Commission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26"/>
          <p:cNvSpPr txBox="1"/>
          <p:nvPr/>
        </p:nvSpPr>
        <p:spPr>
          <a:xfrm>
            <a:off x="9431800" y="1545488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Equal Employment Opportunity Commission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6"/>
          <p:cNvSpPr txBox="1"/>
          <p:nvPr/>
        </p:nvSpPr>
        <p:spPr>
          <a:xfrm>
            <a:off x="3914775" y="530550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Federal Election Committee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26"/>
          <p:cNvSpPr txBox="1"/>
          <p:nvPr/>
        </p:nvSpPr>
        <p:spPr>
          <a:xfrm>
            <a:off x="-3015975" y="3870450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Office of Special Counsel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26"/>
          <p:cNvSpPr txBox="1"/>
          <p:nvPr/>
        </p:nvSpPr>
        <p:spPr>
          <a:xfrm>
            <a:off x="-2908100" y="3282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Federal Housing Finance Agency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26"/>
          <p:cNvSpPr txBox="1"/>
          <p:nvPr/>
        </p:nvSpPr>
        <p:spPr>
          <a:xfrm>
            <a:off x="6314025" y="5197800"/>
            <a:ext cx="2193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Government Publishing Office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26"/>
          <p:cNvSpPr txBox="1"/>
          <p:nvPr/>
        </p:nvSpPr>
        <p:spPr>
          <a:xfrm>
            <a:off x="-2908100" y="205350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Administrative Office of the United States Courts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26"/>
          <p:cNvSpPr txBox="1"/>
          <p:nvPr/>
        </p:nvSpPr>
        <p:spPr>
          <a:xfrm>
            <a:off x="8804250" y="99900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Territorial Courts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26"/>
          <p:cNvSpPr txBox="1"/>
          <p:nvPr/>
        </p:nvSpPr>
        <p:spPr>
          <a:xfrm>
            <a:off x="9330200" y="2391325"/>
            <a:ext cx="2603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United States Court of Appeals for Armed Forces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26"/>
          <p:cNvSpPr txBox="1"/>
          <p:nvPr/>
        </p:nvSpPr>
        <p:spPr>
          <a:xfrm>
            <a:off x="-3259650" y="269415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5th Circuit Court of Appeals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7"/>
          <p:cNvSpPr/>
          <p:nvPr/>
        </p:nvSpPr>
        <p:spPr>
          <a:xfrm>
            <a:off x="2353" y="0"/>
            <a:ext cx="9144000" cy="5143500"/>
          </a:xfrm>
          <a:prstGeom prst="rect">
            <a:avLst/>
          </a:prstGeom>
          <a:solidFill>
            <a:srgbClr val="D8D8D8">
              <a:alpha val="89800"/>
            </a:srgb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27"/>
          <p:cNvSpPr/>
          <p:nvPr/>
        </p:nvSpPr>
        <p:spPr>
          <a:xfrm>
            <a:off x="482600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CCCCCC"/>
              </a:solidFill>
            </a:endParaRPr>
          </a:p>
        </p:txBody>
      </p:sp>
      <p:pic>
        <p:nvPicPr>
          <p:cNvPr descr="https://lh5.googleusercontent.com/TksfElFblV4RHgng6-cLo-4IPdhinRPmBLUTpxrAaVZIB0AskydrFV0rFfZ0mYp7agbEb94RqVJmc0yHItmNkL29nda-gszNukP7WsZJSf6_XGcazRG7sX9lOPB8j70GijiGFepRmHM" id="201" name="Google Shape;201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46633" y="579249"/>
            <a:ext cx="713845" cy="713845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27"/>
          <p:cNvSpPr/>
          <p:nvPr/>
        </p:nvSpPr>
        <p:spPr>
          <a:xfrm>
            <a:off x="3245162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27"/>
          <p:cNvSpPr/>
          <p:nvPr/>
        </p:nvSpPr>
        <p:spPr>
          <a:xfrm>
            <a:off x="6047150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lh4.googleusercontent.com/NMpyCnWBhL6cEMPmKNcVW-56kBHeWOuOiLM80djRbyoGdiXrdVyCfl6Eld4m6x7miPSLDLAdJvzl3H4HJDAHpUx6X1jNHY0USa9HM5LrMTLUoXSSG84cX-eIR7JOn2MxLCFvyzQ_OAE" id="204" name="Google Shape;204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52315" y="552609"/>
            <a:ext cx="828000" cy="563041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27"/>
          <p:cNvSpPr txBox="1"/>
          <p:nvPr/>
        </p:nvSpPr>
        <p:spPr>
          <a:xfrm>
            <a:off x="561975" y="114300"/>
            <a:ext cx="2524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Legislative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206" name="Google Shape;206;p27"/>
          <p:cNvSpPr txBox="1"/>
          <p:nvPr/>
        </p:nvSpPr>
        <p:spPr>
          <a:xfrm>
            <a:off x="3249913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Executive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207" name="Google Shape;207;p27"/>
          <p:cNvSpPr txBox="1"/>
          <p:nvPr/>
        </p:nvSpPr>
        <p:spPr>
          <a:xfrm>
            <a:off x="6017250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Judicial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pic>
        <p:nvPicPr>
          <p:cNvPr descr="https://lh6.googleusercontent.com/1ROXDiHU-OEAgryPaTwXhUmJhLPGcCsqvkHWgcXjBQ_DayD2T3DvFm5Y9e3sWaD4G1P2SvZGP6nzijVQD1v47qCPC-Y3Kf1Uj0qgLZru-2giH3eSla2ZGhtrfdImE_UmM-nYCQatORw" id="208" name="Google Shape;208;p27"/>
          <p:cNvPicPr preferRelativeResize="0"/>
          <p:nvPr/>
        </p:nvPicPr>
        <p:blipFill rotWithShape="1">
          <a:blip r:embed="rId5">
            <a:alphaModFix/>
          </a:blip>
          <a:srcRect b="21880" l="10937" r="10937" t="21869"/>
          <a:stretch/>
        </p:blipFill>
        <p:spPr>
          <a:xfrm>
            <a:off x="6971762" y="579247"/>
            <a:ext cx="747680" cy="538323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27"/>
          <p:cNvSpPr txBox="1"/>
          <p:nvPr/>
        </p:nvSpPr>
        <p:spPr>
          <a:xfrm>
            <a:off x="484900" y="4584800"/>
            <a:ext cx="8178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0000FF"/>
                </a:solidFill>
                <a:latin typeface="Droid Serif"/>
                <a:ea typeface="Droid Serif"/>
                <a:cs typeface="Droid Serif"/>
                <a:sym typeface="Droid Serif"/>
              </a:rPr>
              <a:t>BREAKOUT ROOM #3</a:t>
            </a:r>
            <a:endParaRPr b="1" sz="3600">
              <a:solidFill>
                <a:srgbClr val="0000FF"/>
              </a:solidFill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210" name="Google Shape;210;p27"/>
          <p:cNvSpPr txBox="1"/>
          <p:nvPr/>
        </p:nvSpPr>
        <p:spPr>
          <a:xfrm>
            <a:off x="9431800" y="42075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Architect of the Capitol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27"/>
          <p:cNvSpPr txBox="1"/>
          <p:nvPr/>
        </p:nvSpPr>
        <p:spPr>
          <a:xfrm>
            <a:off x="-2912925" y="1842113"/>
            <a:ext cx="2276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Government Accountability Office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27"/>
          <p:cNvSpPr txBox="1"/>
          <p:nvPr/>
        </p:nvSpPr>
        <p:spPr>
          <a:xfrm>
            <a:off x="-2908100" y="4424375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Library of Congress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27"/>
          <p:cNvSpPr txBox="1"/>
          <p:nvPr/>
        </p:nvSpPr>
        <p:spPr>
          <a:xfrm>
            <a:off x="-2908100" y="504675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Appropriations Committee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27"/>
          <p:cNvSpPr txBox="1"/>
          <p:nvPr/>
        </p:nvSpPr>
        <p:spPr>
          <a:xfrm>
            <a:off x="-266300" y="5197800"/>
            <a:ext cx="2403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Select Committee on Intelligence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27"/>
          <p:cNvSpPr txBox="1"/>
          <p:nvPr/>
        </p:nvSpPr>
        <p:spPr>
          <a:xfrm>
            <a:off x="9415000" y="4905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Department of Transportation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27"/>
          <p:cNvSpPr txBox="1"/>
          <p:nvPr/>
        </p:nvSpPr>
        <p:spPr>
          <a:xfrm>
            <a:off x="9415004" y="4343950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National Security Council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27"/>
          <p:cNvSpPr txBox="1"/>
          <p:nvPr/>
        </p:nvSpPr>
        <p:spPr>
          <a:xfrm>
            <a:off x="9294200" y="3710925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Office of Management &amp; Budget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27"/>
          <p:cNvSpPr txBox="1"/>
          <p:nvPr/>
        </p:nvSpPr>
        <p:spPr>
          <a:xfrm>
            <a:off x="1634925" y="53055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Department of Justice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27"/>
          <p:cNvSpPr txBox="1"/>
          <p:nvPr/>
        </p:nvSpPr>
        <p:spPr>
          <a:xfrm>
            <a:off x="9294200" y="3112025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Central Intelligence Agency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27"/>
          <p:cNvSpPr txBox="1"/>
          <p:nvPr/>
        </p:nvSpPr>
        <p:spPr>
          <a:xfrm>
            <a:off x="-2908098" y="1043700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Consumer Product &amp; Safety Commission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27"/>
          <p:cNvSpPr txBox="1"/>
          <p:nvPr/>
        </p:nvSpPr>
        <p:spPr>
          <a:xfrm>
            <a:off x="9431800" y="1545488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Equal Employment Opportunity Commission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27"/>
          <p:cNvSpPr txBox="1"/>
          <p:nvPr/>
        </p:nvSpPr>
        <p:spPr>
          <a:xfrm>
            <a:off x="3914775" y="530550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Federal Election Committee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27"/>
          <p:cNvSpPr txBox="1"/>
          <p:nvPr/>
        </p:nvSpPr>
        <p:spPr>
          <a:xfrm>
            <a:off x="-3015975" y="3870450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Office of Special Counsel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27"/>
          <p:cNvSpPr txBox="1"/>
          <p:nvPr/>
        </p:nvSpPr>
        <p:spPr>
          <a:xfrm>
            <a:off x="-2908100" y="3282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Federal Housing Finance Agency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27"/>
          <p:cNvSpPr txBox="1"/>
          <p:nvPr/>
        </p:nvSpPr>
        <p:spPr>
          <a:xfrm>
            <a:off x="6314025" y="5197800"/>
            <a:ext cx="2193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Government Publishing Office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27"/>
          <p:cNvSpPr txBox="1"/>
          <p:nvPr/>
        </p:nvSpPr>
        <p:spPr>
          <a:xfrm>
            <a:off x="-2908100" y="205350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Administrative Office of the United States Courts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27"/>
          <p:cNvSpPr txBox="1"/>
          <p:nvPr/>
        </p:nvSpPr>
        <p:spPr>
          <a:xfrm>
            <a:off x="8804250" y="99900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Territorial Courts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27"/>
          <p:cNvSpPr txBox="1"/>
          <p:nvPr/>
        </p:nvSpPr>
        <p:spPr>
          <a:xfrm>
            <a:off x="9330200" y="2391325"/>
            <a:ext cx="2603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United States Court of Appeals for Armed Forces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27"/>
          <p:cNvSpPr txBox="1"/>
          <p:nvPr/>
        </p:nvSpPr>
        <p:spPr>
          <a:xfrm>
            <a:off x="-3259650" y="269415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5th Circuit Court of Appeals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8"/>
          <p:cNvSpPr/>
          <p:nvPr/>
        </p:nvSpPr>
        <p:spPr>
          <a:xfrm>
            <a:off x="2353" y="0"/>
            <a:ext cx="9144000" cy="5143500"/>
          </a:xfrm>
          <a:prstGeom prst="rect">
            <a:avLst/>
          </a:prstGeom>
          <a:solidFill>
            <a:srgbClr val="D8D8D8">
              <a:alpha val="89800"/>
            </a:srgb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28"/>
          <p:cNvSpPr/>
          <p:nvPr/>
        </p:nvSpPr>
        <p:spPr>
          <a:xfrm>
            <a:off x="482600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CCCCCC"/>
              </a:solidFill>
            </a:endParaRPr>
          </a:p>
        </p:txBody>
      </p:sp>
      <p:pic>
        <p:nvPicPr>
          <p:cNvPr descr="https://lh5.googleusercontent.com/TksfElFblV4RHgng6-cLo-4IPdhinRPmBLUTpxrAaVZIB0AskydrFV0rFfZ0mYp7agbEb94RqVJmc0yHItmNkL29nda-gszNukP7WsZJSf6_XGcazRG7sX9lOPB8j70GijiGFepRmHM" id="236" name="Google Shape;236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46633" y="579249"/>
            <a:ext cx="713845" cy="713845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28"/>
          <p:cNvSpPr/>
          <p:nvPr/>
        </p:nvSpPr>
        <p:spPr>
          <a:xfrm>
            <a:off x="3245162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28"/>
          <p:cNvSpPr/>
          <p:nvPr/>
        </p:nvSpPr>
        <p:spPr>
          <a:xfrm>
            <a:off x="6047150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lh4.googleusercontent.com/NMpyCnWBhL6cEMPmKNcVW-56kBHeWOuOiLM80djRbyoGdiXrdVyCfl6Eld4m6x7miPSLDLAdJvzl3H4HJDAHpUx6X1jNHY0USa9HM5LrMTLUoXSSG84cX-eIR7JOn2MxLCFvyzQ_OAE" id="239" name="Google Shape;239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52315" y="552609"/>
            <a:ext cx="828000" cy="563041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p28"/>
          <p:cNvSpPr txBox="1"/>
          <p:nvPr/>
        </p:nvSpPr>
        <p:spPr>
          <a:xfrm>
            <a:off x="561975" y="114300"/>
            <a:ext cx="2524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Legislative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241" name="Google Shape;241;p28"/>
          <p:cNvSpPr txBox="1"/>
          <p:nvPr/>
        </p:nvSpPr>
        <p:spPr>
          <a:xfrm>
            <a:off x="3249913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Executive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242" name="Google Shape;242;p28"/>
          <p:cNvSpPr txBox="1"/>
          <p:nvPr/>
        </p:nvSpPr>
        <p:spPr>
          <a:xfrm>
            <a:off x="6017250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Judicial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pic>
        <p:nvPicPr>
          <p:cNvPr descr="https://lh6.googleusercontent.com/1ROXDiHU-OEAgryPaTwXhUmJhLPGcCsqvkHWgcXjBQ_DayD2T3DvFm5Y9e3sWaD4G1P2SvZGP6nzijVQD1v47qCPC-Y3Kf1Uj0qgLZru-2giH3eSla2ZGhtrfdImE_UmM-nYCQatORw" id="243" name="Google Shape;243;p28"/>
          <p:cNvPicPr preferRelativeResize="0"/>
          <p:nvPr/>
        </p:nvPicPr>
        <p:blipFill rotWithShape="1">
          <a:blip r:embed="rId5">
            <a:alphaModFix/>
          </a:blip>
          <a:srcRect b="21880" l="10937" r="10937" t="21869"/>
          <a:stretch/>
        </p:blipFill>
        <p:spPr>
          <a:xfrm>
            <a:off x="6971762" y="579247"/>
            <a:ext cx="747680" cy="538323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p28"/>
          <p:cNvSpPr txBox="1"/>
          <p:nvPr/>
        </p:nvSpPr>
        <p:spPr>
          <a:xfrm>
            <a:off x="484900" y="4584800"/>
            <a:ext cx="8178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6AA84F"/>
                </a:solidFill>
                <a:latin typeface="Droid Serif"/>
                <a:ea typeface="Droid Serif"/>
                <a:cs typeface="Droid Serif"/>
                <a:sym typeface="Droid Serif"/>
              </a:rPr>
              <a:t>BREAKOUT ROOM #4</a:t>
            </a:r>
            <a:endParaRPr b="1" sz="3600">
              <a:solidFill>
                <a:srgbClr val="6AA84F"/>
              </a:solidFill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245" name="Google Shape;245;p28"/>
          <p:cNvSpPr txBox="1"/>
          <p:nvPr/>
        </p:nvSpPr>
        <p:spPr>
          <a:xfrm>
            <a:off x="9431800" y="42075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Architect of the Capitol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28"/>
          <p:cNvSpPr txBox="1"/>
          <p:nvPr/>
        </p:nvSpPr>
        <p:spPr>
          <a:xfrm>
            <a:off x="-2912925" y="1842113"/>
            <a:ext cx="2276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Government Accountability Office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28"/>
          <p:cNvSpPr txBox="1"/>
          <p:nvPr/>
        </p:nvSpPr>
        <p:spPr>
          <a:xfrm>
            <a:off x="-2908100" y="4424375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Library of Congress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28"/>
          <p:cNvSpPr txBox="1"/>
          <p:nvPr/>
        </p:nvSpPr>
        <p:spPr>
          <a:xfrm>
            <a:off x="-2908100" y="504675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Appropriations Committee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28"/>
          <p:cNvSpPr txBox="1"/>
          <p:nvPr/>
        </p:nvSpPr>
        <p:spPr>
          <a:xfrm>
            <a:off x="-266300" y="5197800"/>
            <a:ext cx="2403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Select Committee on Intelligence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28"/>
          <p:cNvSpPr txBox="1"/>
          <p:nvPr/>
        </p:nvSpPr>
        <p:spPr>
          <a:xfrm>
            <a:off x="9415000" y="4905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Department of Transportation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28"/>
          <p:cNvSpPr txBox="1"/>
          <p:nvPr/>
        </p:nvSpPr>
        <p:spPr>
          <a:xfrm>
            <a:off x="9415004" y="4343950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National Security Council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28"/>
          <p:cNvSpPr txBox="1"/>
          <p:nvPr/>
        </p:nvSpPr>
        <p:spPr>
          <a:xfrm>
            <a:off x="9294200" y="3710925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Office of Management &amp; Budget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28"/>
          <p:cNvSpPr txBox="1"/>
          <p:nvPr/>
        </p:nvSpPr>
        <p:spPr>
          <a:xfrm>
            <a:off x="1634925" y="53055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Department of Justice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28"/>
          <p:cNvSpPr txBox="1"/>
          <p:nvPr/>
        </p:nvSpPr>
        <p:spPr>
          <a:xfrm>
            <a:off x="9294200" y="3112025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Central Intelligence Agency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28"/>
          <p:cNvSpPr txBox="1"/>
          <p:nvPr/>
        </p:nvSpPr>
        <p:spPr>
          <a:xfrm>
            <a:off x="-2908098" y="1043700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Consumer Product &amp; Safety Commission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28"/>
          <p:cNvSpPr txBox="1"/>
          <p:nvPr/>
        </p:nvSpPr>
        <p:spPr>
          <a:xfrm>
            <a:off x="9431800" y="1545488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Equal Employment Opportunity Commission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28"/>
          <p:cNvSpPr txBox="1"/>
          <p:nvPr/>
        </p:nvSpPr>
        <p:spPr>
          <a:xfrm>
            <a:off x="3914775" y="530550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Federal Election Committee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28"/>
          <p:cNvSpPr txBox="1"/>
          <p:nvPr/>
        </p:nvSpPr>
        <p:spPr>
          <a:xfrm>
            <a:off x="-3015975" y="3870450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Office of Special Counsel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28"/>
          <p:cNvSpPr txBox="1"/>
          <p:nvPr/>
        </p:nvSpPr>
        <p:spPr>
          <a:xfrm>
            <a:off x="-2908100" y="3282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Federal Housing Finance Agency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28"/>
          <p:cNvSpPr txBox="1"/>
          <p:nvPr/>
        </p:nvSpPr>
        <p:spPr>
          <a:xfrm>
            <a:off x="6314025" y="5197800"/>
            <a:ext cx="2193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Government Publishing Office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28"/>
          <p:cNvSpPr txBox="1"/>
          <p:nvPr/>
        </p:nvSpPr>
        <p:spPr>
          <a:xfrm>
            <a:off x="-2908100" y="205350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Administrative Office of the United States Courts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28"/>
          <p:cNvSpPr txBox="1"/>
          <p:nvPr/>
        </p:nvSpPr>
        <p:spPr>
          <a:xfrm>
            <a:off x="8804250" y="99900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Territorial Courts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28"/>
          <p:cNvSpPr txBox="1"/>
          <p:nvPr/>
        </p:nvSpPr>
        <p:spPr>
          <a:xfrm>
            <a:off x="9330200" y="2391325"/>
            <a:ext cx="2603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United States Court of Appeals for Armed Forces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28"/>
          <p:cNvSpPr txBox="1"/>
          <p:nvPr/>
        </p:nvSpPr>
        <p:spPr>
          <a:xfrm>
            <a:off x="-3259650" y="269415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5th Circuit Court of Appeals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9"/>
          <p:cNvSpPr/>
          <p:nvPr/>
        </p:nvSpPr>
        <p:spPr>
          <a:xfrm>
            <a:off x="2353" y="0"/>
            <a:ext cx="9144000" cy="5143500"/>
          </a:xfrm>
          <a:prstGeom prst="rect">
            <a:avLst/>
          </a:prstGeom>
          <a:solidFill>
            <a:srgbClr val="D8D8D8">
              <a:alpha val="89800"/>
            </a:srgb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29"/>
          <p:cNvSpPr/>
          <p:nvPr/>
        </p:nvSpPr>
        <p:spPr>
          <a:xfrm>
            <a:off x="482600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CCCCCC"/>
              </a:solidFill>
            </a:endParaRPr>
          </a:p>
        </p:txBody>
      </p:sp>
      <p:pic>
        <p:nvPicPr>
          <p:cNvPr descr="https://lh5.googleusercontent.com/TksfElFblV4RHgng6-cLo-4IPdhinRPmBLUTpxrAaVZIB0AskydrFV0rFfZ0mYp7agbEb94RqVJmc0yHItmNkL29nda-gszNukP7WsZJSf6_XGcazRG7sX9lOPB8j70GijiGFepRmHM" id="271" name="Google Shape;271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46633" y="579249"/>
            <a:ext cx="713845" cy="713845"/>
          </a:xfrm>
          <a:prstGeom prst="rect">
            <a:avLst/>
          </a:prstGeom>
          <a:noFill/>
          <a:ln>
            <a:noFill/>
          </a:ln>
        </p:spPr>
      </p:pic>
      <p:sp>
        <p:nvSpPr>
          <p:cNvPr id="272" name="Google Shape;272;p29"/>
          <p:cNvSpPr/>
          <p:nvPr/>
        </p:nvSpPr>
        <p:spPr>
          <a:xfrm>
            <a:off x="3245162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29"/>
          <p:cNvSpPr/>
          <p:nvPr/>
        </p:nvSpPr>
        <p:spPr>
          <a:xfrm>
            <a:off x="6047150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lh4.googleusercontent.com/NMpyCnWBhL6cEMPmKNcVW-56kBHeWOuOiLM80djRbyoGdiXrdVyCfl6Eld4m6x7miPSLDLAdJvzl3H4HJDAHpUx6X1jNHY0USa9HM5LrMTLUoXSSG84cX-eIR7JOn2MxLCFvyzQ_OAE" id="274" name="Google Shape;274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52315" y="552609"/>
            <a:ext cx="828000" cy="563041"/>
          </a:xfrm>
          <a:prstGeom prst="rect">
            <a:avLst/>
          </a:prstGeom>
          <a:noFill/>
          <a:ln>
            <a:noFill/>
          </a:ln>
        </p:spPr>
      </p:pic>
      <p:sp>
        <p:nvSpPr>
          <p:cNvPr id="275" name="Google Shape;275;p29"/>
          <p:cNvSpPr txBox="1"/>
          <p:nvPr/>
        </p:nvSpPr>
        <p:spPr>
          <a:xfrm>
            <a:off x="561975" y="114300"/>
            <a:ext cx="2524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Legislative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276" name="Google Shape;276;p29"/>
          <p:cNvSpPr txBox="1"/>
          <p:nvPr/>
        </p:nvSpPr>
        <p:spPr>
          <a:xfrm>
            <a:off x="3249913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Executive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277" name="Google Shape;277;p29"/>
          <p:cNvSpPr txBox="1"/>
          <p:nvPr/>
        </p:nvSpPr>
        <p:spPr>
          <a:xfrm>
            <a:off x="6017250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Judicial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pic>
        <p:nvPicPr>
          <p:cNvPr descr="https://lh6.googleusercontent.com/1ROXDiHU-OEAgryPaTwXhUmJhLPGcCsqvkHWgcXjBQ_DayD2T3DvFm5Y9e3sWaD4G1P2SvZGP6nzijVQD1v47qCPC-Y3Kf1Uj0qgLZru-2giH3eSla2ZGhtrfdImE_UmM-nYCQatORw" id="278" name="Google Shape;278;p29"/>
          <p:cNvPicPr preferRelativeResize="0"/>
          <p:nvPr/>
        </p:nvPicPr>
        <p:blipFill rotWithShape="1">
          <a:blip r:embed="rId5">
            <a:alphaModFix/>
          </a:blip>
          <a:srcRect b="21880" l="10937" r="10937" t="21869"/>
          <a:stretch/>
        </p:blipFill>
        <p:spPr>
          <a:xfrm>
            <a:off x="6971762" y="579247"/>
            <a:ext cx="747680" cy="538323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29"/>
          <p:cNvSpPr txBox="1"/>
          <p:nvPr/>
        </p:nvSpPr>
        <p:spPr>
          <a:xfrm>
            <a:off x="484900" y="4584800"/>
            <a:ext cx="8178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chemeClr val="accent4"/>
                </a:solidFill>
                <a:latin typeface="Droid Serif"/>
                <a:ea typeface="Droid Serif"/>
                <a:cs typeface="Droid Serif"/>
                <a:sym typeface="Droid Serif"/>
              </a:rPr>
              <a:t>BREAKOUT ROOM #5</a:t>
            </a:r>
            <a:endParaRPr b="1" sz="3600">
              <a:solidFill>
                <a:schemeClr val="accent4"/>
              </a:solidFill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280" name="Google Shape;280;p29"/>
          <p:cNvSpPr txBox="1"/>
          <p:nvPr/>
        </p:nvSpPr>
        <p:spPr>
          <a:xfrm>
            <a:off x="9431800" y="42075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Architect of the Capitol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29"/>
          <p:cNvSpPr txBox="1"/>
          <p:nvPr/>
        </p:nvSpPr>
        <p:spPr>
          <a:xfrm>
            <a:off x="-2912925" y="1842113"/>
            <a:ext cx="2276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Government Accountability Office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29"/>
          <p:cNvSpPr txBox="1"/>
          <p:nvPr/>
        </p:nvSpPr>
        <p:spPr>
          <a:xfrm>
            <a:off x="-2908100" y="4424375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Library of Congress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29"/>
          <p:cNvSpPr txBox="1"/>
          <p:nvPr/>
        </p:nvSpPr>
        <p:spPr>
          <a:xfrm>
            <a:off x="-2908100" y="504675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Appropriations Committee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29"/>
          <p:cNvSpPr txBox="1"/>
          <p:nvPr/>
        </p:nvSpPr>
        <p:spPr>
          <a:xfrm>
            <a:off x="-266300" y="5197800"/>
            <a:ext cx="2403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Select Committee on Intelligence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29"/>
          <p:cNvSpPr txBox="1"/>
          <p:nvPr/>
        </p:nvSpPr>
        <p:spPr>
          <a:xfrm>
            <a:off x="9415000" y="4905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Department of Transportation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29"/>
          <p:cNvSpPr txBox="1"/>
          <p:nvPr/>
        </p:nvSpPr>
        <p:spPr>
          <a:xfrm>
            <a:off x="9415004" y="4343950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National Security Council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29"/>
          <p:cNvSpPr txBox="1"/>
          <p:nvPr/>
        </p:nvSpPr>
        <p:spPr>
          <a:xfrm>
            <a:off x="9294200" y="3710925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Office of Management &amp; Budget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29"/>
          <p:cNvSpPr txBox="1"/>
          <p:nvPr/>
        </p:nvSpPr>
        <p:spPr>
          <a:xfrm>
            <a:off x="1634925" y="53055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Department of Justice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29"/>
          <p:cNvSpPr txBox="1"/>
          <p:nvPr/>
        </p:nvSpPr>
        <p:spPr>
          <a:xfrm>
            <a:off x="9294200" y="3112025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Central Intelligence Agency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29"/>
          <p:cNvSpPr txBox="1"/>
          <p:nvPr/>
        </p:nvSpPr>
        <p:spPr>
          <a:xfrm>
            <a:off x="-2908098" y="1043700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Consumer Product &amp; Safety Commission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29"/>
          <p:cNvSpPr txBox="1"/>
          <p:nvPr/>
        </p:nvSpPr>
        <p:spPr>
          <a:xfrm>
            <a:off x="9431800" y="1545488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Equal Employment Opportunity Commission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29"/>
          <p:cNvSpPr txBox="1"/>
          <p:nvPr/>
        </p:nvSpPr>
        <p:spPr>
          <a:xfrm>
            <a:off x="3914775" y="530550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Federal Election Committee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29"/>
          <p:cNvSpPr txBox="1"/>
          <p:nvPr/>
        </p:nvSpPr>
        <p:spPr>
          <a:xfrm>
            <a:off x="-3015975" y="3870450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Office of Special Counsel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29"/>
          <p:cNvSpPr txBox="1"/>
          <p:nvPr/>
        </p:nvSpPr>
        <p:spPr>
          <a:xfrm>
            <a:off x="-2908100" y="3282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Federal Housing Finance Agency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29"/>
          <p:cNvSpPr txBox="1"/>
          <p:nvPr/>
        </p:nvSpPr>
        <p:spPr>
          <a:xfrm>
            <a:off x="6314025" y="5197800"/>
            <a:ext cx="2193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Government Publishing Office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29"/>
          <p:cNvSpPr txBox="1"/>
          <p:nvPr/>
        </p:nvSpPr>
        <p:spPr>
          <a:xfrm>
            <a:off x="-2908100" y="205350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Administrative Office of the United States Courts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29"/>
          <p:cNvSpPr txBox="1"/>
          <p:nvPr/>
        </p:nvSpPr>
        <p:spPr>
          <a:xfrm>
            <a:off x="8804250" y="99900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Territorial Courts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29"/>
          <p:cNvSpPr txBox="1"/>
          <p:nvPr/>
        </p:nvSpPr>
        <p:spPr>
          <a:xfrm>
            <a:off x="9330200" y="2391325"/>
            <a:ext cx="2603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United States Court of Appeals for Armed Forces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29"/>
          <p:cNvSpPr txBox="1"/>
          <p:nvPr/>
        </p:nvSpPr>
        <p:spPr>
          <a:xfrm>
            <a:off x="-3259650" y="269415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5th Circuit Court of Appeals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30"/>
          <p:cNvSpPr/>
          <p:nvPr/>
        </p:nvSpPr>
        <p:spPr>
          <a:xfrm>
            <a:off x="2353" y="0"/>
            <a:ext cx="9144000" cy="5143500"/>
          </a:xfrm>
          <a:prstGeom prst="rect">
            <a:avLst/>
          </a:prstGeom>
          <a:solidFill>
            <a:srgbClr val="D8D8D8">
              <a:alpha val="89800"/>
            </a:srgb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30"/>
          <p:cNvSpPr/>
          <p:nvPr/>
        </p:nvSpPr>
        <p:spPr>
          <a:xfrm>
            <a:off x="482600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CCCCCC"/>
              </a:solidFill>
            </a:endParaRPr>
          </a:p>
        </p:txBody>
      </p:sp>
      <p:pic>
        <p:nvPicPr>
          <p:cNvPr descr="https://lh5.googleusercontent.com/TksfElFblV4RHgng6-cLo-4IPdhinRPmBLUTpxrAaVZIB0AskydrFV0rFfZ0mYp7agbEb94RqVJmc0yHItmNkL29nda-gszNukP7WsZJSf6_XGcazRG7sX9lOPB8j70GijiGFepRmHM" id="306" name="Google Shape;306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46633" y="579249"/>
            <a:ext cx="713845" cy="713845"/>
          </a:xfrm>
          <a:prstGeom prst="rect">
            <a:avLst/>
          </a:prstGeom>
          <a:noFill/>
          <a:ln>
            <a:noFill/>
          </a:ln>
        </p:spPr>
      </p:pic>
      <p:sp>
        <p:nvSpPr>
          <p:cNvPr id="307" name="Google Shape;307;p30"/>
          <p:cNvSpPr/>
          <p:nvPr/>
        </p:nvSpPr>
        <p:spPr>
          <a:xfrm>
            <a:off x="3245162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30"/>
          <p:cNvSpPr/>
          <p:nvPr/>
        </p:nvSpPr>
        <p:spPr>
          <a:xfrm>
            <a:off x="6047150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lh4.googleusercontent.com/NMpyCnWBhL6cEMPmKNcVW-56kBHeWOuOiLM80djRbyoGdiXrdVyCfl6Eld4m6x7miPSLDLAdJvzl3H4HJDAHpUx6X1jNHY0USa9HM5LrMTLUoXSSG84cX-eIR7JOn2MxLCFvyzQ_OAE" id="309" name="Google Shape;309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52315" y="552609"/>
            <a:ext cx="828000" cy="563041"/>
          </a:xfrm>
          <a:prstGeom prst="rect">
            <a:avLst/>
          </a:prstGeom>
          <a:noFill/>
          <a:ln>
            <a:noFill/>
          </a:ln>
        </p:spPr>
      </p:pic>
      <p:sp>
        <p:nvSpPr>
          <p:cNvPr id="310" name="Google Shape;310;p30"/>
          <p:cNvSpPr txBox="1"/>
          <p:nvPr/>
        </p:nvSpPr>
        <p:spPr>
          <a:xfrm>
            <a:off x="561975" y="114300"/>
            <a:ext cx="2524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Legislative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311" name="Google Shape;311;p30"/>
          <p:cNvSpPr txBox="1"/>
          <p:nvPr/>
        </p:nvSpPr>
        <p:spPr>
          <a:xfrm>
            <a:off x="3249913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Executive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312" name="Google Shape;312;p30"/>
          <p:cNvSpPr txBox="1"/>
          <p:nvPr/>
        </p:nvSpPr>
        <p:spPr>
          <a:xfrm>
            <a:off x="6017250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Judicial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pic>
        <p:nvPicPr>
          <p:cNvPr descr="https://lh6.googleusercontent.com/1ROXDiHU-OEAgryPaTwXhUmJhLPGcCsqvkHWgcXjBQ_DayD2T3DvFm5Y9e3sWaD4G1P2SvZGP6nzijVQD1v47qCPC-Y3Kf1Uj0qgLZru-2giH3eSla2ZGhtrfdImE_UmM-nYCQatORw" id="313" name="Google Shape;313;p30"/>
          <p:cNvPicPr preferRelativeResize="0"/>
          <p:nvPr/>
        </p:nvPicPr>
        <p:blipFill rotWithShape="1">
          <a:blip r:embed="rId5">
            <a:alphaModFix/>
          </a:blip>
          <a:srcRect b="21880" l="10937" r="10937" t="21869"/>
          <a:stretch/>
        </p:blipFill>
        <p:spPr>
          <a:xfrm>
            <a:off x="6971762" y="579247"/>
            <a:ext cx="747680" cy="538323"/>
          </a:xfrm>
          <a:prstGeom prst="rect">
            <a:avLst/>
          </a:prstGeom>
          <a:noFill/>
          <a:ln>
            <a:noFill/>
          </a:ln>
        </p:spPr>
      </p:pic>
      <p:sp>
        <p:nvSpPr>
          <p:cNvPr id="314" name="Google Shape;314;p30"/>
          <p:cNvSpPr txBox="1"/>
          <p:nvPr/>
        </p:nvSpPr>
        <p:spPr>
          <a:xfrm>
            <a:off x="484900" y="4584800"/>
            <a:ext cx="8178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990000"/>
                </a:solidFill>
                <a:latin typeface="Droid Serif"/>
                <a:ea typeface="Droid Serif"/>
                <a:cs typeface="Droid Serif"/>
                <a:sym typeface="Droid Serif"/>
              </a:rPr>
              <a:t>BREAKOUT ROOM #6</a:t>
            </a:r>
            <a:endParaRPr b="1" sz="3600">
              <a:solidFill>
                <a:srgbClr val="990000"/>
              </a:solidFill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315" name="Google Shape;315;p30"/>
          <p:cNvSpPr txBox="1"/>
          <p:nvPr/>
        </p:nvSpPr>
        <p:spPr>
          <a:xfrm>
            <a:off x="9431800" y="42075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Architect of the Capitol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30"/>
          <p:cNvSpPr txBox="1"/>
          <p:nvPr/>
        </p:nvSpPr>
        <p:spPr>
          <a:xfrm>
            <a:off x="-2912925" y="1842113"/>
            <a:ext cx="2276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Government Accountability Office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30"/>
          <p:cNvSpPr txBox="1"/>
          <p:nvPr/>
        </p:nvSpPr>
        <p:spPr>
          <a:xfrm>
            <a:off x="-2908100" y="4424375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Library of Congress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30"/>
          <p:cNvSpPr txBox="1"/>
          <p:nvPr/>
        </p:nvSpPr>
        <p:spPr>
          <a:xfrm>
            <a:off x="-2908100" y="504675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Appropriations Committee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30"/>
          <p:cNvSpPr txBox="1"/>
          <p:nvPr/>
        </p:nvSpPr>
        <p:spPr>
          <a:xfrm>
            <a:off x="-266300" y="5197800"/>
            <a:ext cx="2403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Select Committee on Intelligence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30"/>
          <p:cNvSpPr txBox="1"/>
          <p:nvPr/>
        </p:nvSpPr>
        <p:spPr>
          <a:xfrm>
            <a:off x="9415000" y="4905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Department of Transportation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30"/>
          <p:cNvSpPr txBox="1"/>
          <p:nvPr/>
        </p:nvSpPr>
        <p:spPr>
          <a:xfrm>
            <a:off x="9415004" y="4343950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National Security Council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30"/>
          <p:cNvSpPr txBox="1"/>
          <p:nvPr/>
        </p:nvSpPr>
        <p:spPr>
          <a:xfrm>
            <a:off x="9294200" y="3710925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Office of Management &amp; Budget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30"/>
          <p:cNvSpPr txBox="1"/>
          <p:nvPr/>
        </p:nvSpPr>
        <p:spPr>
          <a:xfrm>
            <a:off x="1634925" y="53055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Department of Justice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30"/>
          <p:cNvSpPr txBox="1"/>
          <p:nvPr/>
        </p:nvSpPr>
        <p:spPr>
          <a:xfrm>
            <a:off x="9294200" y="3112025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Central Intelligence Agency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30"/>
          <p:cNvSpPr txBox="1"/>
          <p:nvPr/>
        </p:nvSpPr>
        <p:spPr>
          <a:xfrm>
            <a:off x="-2908098" y="1043700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Consumer Product &amp; Safety Commission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30"/>
          <p:cNvSpPr txBox="1"/>
          <p:nvPr/>
        </p:nvSpPr>
        <p:spPr>
          <a:xfrm>
            <a:off x="9431800" y="1545488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Equal Employment Opportunity Commission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30"/>
          <p:cNvSpPr txBox="1"/>
          <p:nvPr/>
        </p:nvSpPr>
        <p:spPr>
          <a:xfrm>
            <a:off x="3914775" y="530550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Federal Election Committee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30"/>
          <p:cNvSpPr txBox="1"/>
          <p:nvPr/>
        </p:nvSpPr>
        <p:spPr>
          <a:xfrm>
            <a:off x="-3015975" y="3870450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Office of Special Counsel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30"/>
          <p:cNvSpPr txBox="1"/>
          <p:nvPr/>
        </p:nvSpPr>
        <p:spPr>
          <a:xfrm>
            <a:off x="-2908100" y="3282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Federal Housing Finance Agency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30"/>
          <p:cNvSpPr txBox="1"/>
          <p:nvPr/>
        </p:nvSpPr>
        <p:spPr>
          <a:xfrm>
            <a:off x="6314025" y="5197800"/>
            <a:ext cx="2193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Government Publishing Office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30"/>
          <p:cNvSpPr txBox="1"/>
          <p:nvPr/>
        </p:nvSpPr>
        <p:spPr>
          <a:xfrm>
            <a:off x="-2908100" y="205350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Administrative Office of the United States Courts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30"/>
          <p:cNvSpPr txBox="1"/>
          <p:nvPr/>
        </p:nvSpPr>
        <p:spPr>
          <a:xfrm>
            <a:off x="8804250" y="99900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Territorial Courts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30"/>
          <p:cNvSpPr txBox="1"/>
          <p:nvPr/>
        </p:nvSpPr>
        <p:spPr>
          <a:xfrm>
            <a:off x="9330200" y="2391325"/>
            <a:ext cx="2603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United States Court of Appeals for Armed Forces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30"/>
          <p:cNvSpPr txBox="1"/>
          <p:nvPr/>
        </p:nvSpPr>
        <p:spPr>
          <a:xfrm>
            <a:off x="-3259650" y="269415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5th Circuit Court of Appeals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1"/>
          <p:cNvSpPr/>
          <p:nvPr/>
        </p:nvSpPr>
        <p:spPr>
          <a:xfrm>
            <a:off x="2353" y="0"/>
            <a:ext cx="9144000" cy="5143500"/>
          </a:xfrm>
          <a:prstGeom prst="rect">
            <a:avLst/>
          </a:prstGeom>
          <a:solidFill>
            <a:srgbClr val="D8D8D8">
              <a:alpha val="89800"/>
            </a:srgb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31"/>
          <p:cNvSpPr/>
          <p:nvPr/>
        </p:nvSpPr>
        <p:spPr>
          <a:xfrm>
            <a:off x="482600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CCCCCC"/>
              </a:solidFill>
            </a:endParaRPr>
          </a:p>
        </p:txBody>
      </p:sp>
      <p:pic>
        <p:nvPicPr>
          <p:cNvPr descr="https://lh5.googleusercontent.com/TksfElFblV4RHgng6-cLo-4IPdhinRPmBLUTpxrAaVZIB0AskydrFV0rFfZ0mYp7agbEb94RqVJmc0yHItmNkL29nda-gszNukP7WsZJSf6_XGcazRG7sX9lOPB8j70GijiGFepRmHM" id="341" name="Google Shape;341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46633" y="579249"/>
            <a:ext cx="713845" cy="713845"/>
          </a:xfrm>
          <a:prstGeom prst="rect">
            <a:avLst/>
          </a:prstGeom>
          <a:noFill/>
          <a:ln>
            <a:noFill/>
          </a:ln>
        </p:spPr>
      </p:pic>
      <p:sp>
        <p:nvSpPr>
          <p:cNvPr id="342" name="Google Shape;342;p31"/>
          <p:cNvSpPr/>
          <p:nvPr/>
        </p:nvSpPr>
        <p:spPr>
          <a:xfrm>
            <a:off x="3245162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31"/>
          <p:cNvSpPr/>
          <p:nvPr/>
        </p:nvSpPr>
        <p:spPr>
          <a:xfrm>
            <a:off x="6047150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lh4.googleusercontent.com/NMpyCnWBhL6cEMPmKNcVW-56kBHeWOuOiLM80djRbyoGdiXrdVyCfl6Eld4m6x7miPSLDLAdJvzl3H4HJDAHpUx6X1jNHY0USa9HM5LrMTLUoXSSG84cX-eIR7JOn2MxLCFvyzQ_OAE" id="344" name="Google Shape;344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52315" y="552609"/>
            <a:ext cx="828000" cy="563041"/>
          </a:xfrm>
          <a:prstGeom prst="rect">
            <a:avLst/>
          </a:prstGeom>
          <a:noFill/>
          <a:ln>
            <a:noFill/>
          </a:ln>
        </p:spPr>
      </p:pic>
      <p:sp>
        <p:nvSpPr>
          <p:cNvPr id="345" name="Google Shape;345;p31"/>
          <p:cNvSpPr txBox="1"/>
          <p:nvPr/>
        </p:nvSpPr>
        <p:spPr>
          <a:xfrm>
            <a:off x="561975" y="114300"/>
            <a:ext cx="2524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Legislative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346" name="Google Shape;346;p31"/>
          <p:cNvSpPr txBox="1"/>
          <p:nvPr/>
        </p:nvSpPr>
        <p:spPr>
          <a:xfrm>
            <a:off x="3249913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Executive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347" name="Google Shape;347;p31"/>
          <p:cNvSpPr txBox="1"/>
          <p:nvPr/>
        </p:nvSpPr>
        <p:spPr>
          <a:xfrm>
            <a:off x="6017250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Judicial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pic>
        <p:nvPicPr>
          <p:cNvPr descr="https://lh6.googleusercontent.com/1ROXDiHU-OEAgryPaTwXhUmJhLPGcCsqvkHWgcXjBQ_DayD2T3DvFm5Y9e3sWaD4G1P2SvZGP6nzijVQD1v47qCPC-Y3Kf1Uj0qgLZru-2giH3eSla2ZGhtrfdImE_UmM-nYCQatORw" id="348" name="Google Shape;348;p31"/>
          <p:cNvPicPr preferRelativeResize="0"/>
          <p:nvPr/>
        </p:nvPicPr>
        <p:blipFill rotWithShape="1">
          <a:blip r:embed="rId5">
            <a:alphaModFix/>
          </a:blip>
          <a:srcRect b="21880" l="10937" r="10937" t="21869"/>
          <a:stretch/>
        </p:blipFill>
        <p:spPr>
          <a:xfrm>
            <a:off x="6971762" y="579247"/>
            <a:ext cx="747680" cy="538323"/>
          </a:xfrm>
          <a:prstGeom prst="rect">
            <a:avLst/>
          </a:prstGeom>
          <a:noFill/>
          <a:ln>
            <a:noFill/>
          </a:ln>
        </p:spPr>
      </p:pic>
      <p:sp>
        <p:nvSpPr>
          <p:cNvPr id="349" name="Google Shape;349;p31"/>
          <p:cNvSpPr txBox="1"/>
          <p:nvPr/>
        </p:nvSpPr>
        <p:spPr>
          <a:xfrm>
            <a:off x="484900" y="4584800"/>
            <a:ext cx="8178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20124D"/>
                </a:solidFill>
                <a:latin typeface="Droid Serif"/>
                <a:ea typeface="Droid Serif"/>
                <a:cs typeface="Droid Serif"/>
                <a:sym typeface="Droid Serif"/>
              </a:rPr>
              <a:t>BREAKOUT ROOM #7</a:t>
            </a:r>
            <a:endParaRPr b="1" sz="3600">
              <a:solidFill>
                <a:srgbClr val="20124D"/>
              </a:solidFill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350" name="Google Shape;350;p31"/>
          <p:cNvSpPr txBox="1"/>
          <p:nvPr/>
        </p:nvSpPr>
        <p:spPr>
          <a:xfrm>
            <a:off x="9431800" y="42075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Architect of the Capitol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31"/>
          <p:cNvSpPr txBox="1"/>
          <p:nvPr/>
        </p:nvSpPr>
        <p:spPr>
          <a:xfrm>
            <a:off x="-2912925" y="1842113"/>
            <a:ext cx="2276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Government Accountability Office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31"/>
          <p:cNvSpPr txBox="1"/>
          <p:nvPr/>
        </p:nvSpPr>
        <p:spPr>
          <a:xfrm>
            <a:off x="-2908100" y="4424375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Library of Congress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31"/>
          <p:cNvSpPr txBox="1"/>
          <p:nvPr/>
        </p:nvSpPr>
        <p:spPr>
          <a:xfrm>
            <a:off x="-2908100" y="504675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Appropriations Committee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31"/>
          <p:cNvSpPr txBox="1"/>
          <p:nvPr/>
        </p:nvSpPr>
        <p:spPr>
          <a:xfrm>
            <a:off x="-266300" y="5197800"/>
            <a:ext cx="2403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Select Committee on Intelligence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31"/>
          <p:cNvSpPr txBox="1"/>
          <p:nvPr/>
        </p:nvSpPr>
        <p:spPr>
          <a:xfrm>
            <a:off x="9415000" y="4905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Department of Transportation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31"/>
          <p:cNvSpPr txBox="1"/>
          <p:nvPr/>
        </p:nvSpPr>
        <p:spPr>
          <a:xfrm>
            <a:off x="9415004" y="4343950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National Security Council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31"/>
          <p:cNvSpPr txBox="1"/>
          <p:nvPr/>
        </p:nvSpPr>
        <p:spPr>
          <a:xfrm>
            <a:off x="9294200" y="3710925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Office of Management &amp; Budget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31"/>
          <p:cNvSpPr txBox="1"/>
          <p:nvPr/>
        </p:nvSpPr>
        <p:spPr>
          <a:xfrm>
            <a:off x="1634925" y="53055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Department of Justice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31"/>
          <p:cNvSpPr txBox="1"/>
          <p:nvPr/>
        </p:nvSpPr>
        <p:spPr>
          <a:xfrm>
            <a:off x="9294200" y="3112025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Central Intelligence Agency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31"/>
          <p:cNvSpPr txBox="1"/>
          <p:nvPr/>
        </p:nvSpPr>
        <p:spPr>
          <a:xfrm>
            <a:off x="-2908098" y="1043700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Consumer Product &amp; Safety Commission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31"/>
          <p:cNvSpPr txBox="1"/>
          <p:nvPr/>
        </p:nvSpPr>
        <p:spPr>
          <a:xfrm>
            <a:off x="9431800" y="1545488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Equal Employment Opportunity Commission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31"/>
          <p:cNvSpPr txBox="1"/>
          <p:nvPr/>
        </p:nvSpPr>
        <p:spPr>
          <a:xfrm>
            <a:off x="3914775" y="530550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Federal Election Committee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31"/>
          <p:cNvSpPr txBox="1"/>
          <p:nvPr/>
        </p:nvSpPr>
        <p:spPr>
          <a:xfrm>
            <a:off x="-3015975" y="3870450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Office of Special Counsel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31"/>
          <p:cNvSpPr txBox="1"/>
          <p:nvPr/>
        </p:nvSpPr>
        <p:spPr>
          <a:xfrm>
            <a:off x="-2908100" y="3282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Federal Housing Finance Agency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31"/>
          <p:cNvSpPr txBox="1"/>
          <p:nvPr/>
        </p:nvSpPr>
        <p:spPr>
          <a:xfrm>
            <a:off x="6314025" y="5197800"/>
            <a:ext cx="2193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Government Publishing Office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31"/>
          <p:cNvSpPr txBox="1"/>
          <p:nvPr/>
        </p:nvSpPr>
        <p:spPr>
          <a:xfrm>
            <a:off x="-2908100" y="205350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Administrative Office of the United States Courts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31"/>
          <p:cNvSpPr txBox="1"/>
          <p:nvPr/>
        </p:nvSpPr>
        <p:spPr>
          <a:xfrm>
            <a:off x="8804250" y="99900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Territorial Courts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31"/>
          <p:cNvSpPr txBox="1"/>
          <p:nvPr/>
        </p:nvSpPr>
        <p:spPr>
          <a:xfrm>
            <a:off x="9330200" y="2391325"/>
            <a:ext cx="2603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United States Court of Appeals for Armed Forces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31"/>
          <p:cNvSpPr txBox="1"/>
          <p:nvPr/>
        </p:nvSpPr>
        <p:spPr>
          <a:xfrm>
            <a:off x="-3259650" y="269415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5th Circuit Court of Appeals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32"/>
          <p:cNvSpPr/>
          <p:nvPr/>
        </p:nvSpPr>
        <p:spPr>
          <a:xfrm>
            <a:off x="2353" y="0"/>
            <a:ext cx="9144000" cy="5143500"/>
          </a:xfrm>
          <a:prstGeom prst="rect">
            <a:avLst/>
          </a:prstGeom>
          <a:solidFill>
            <a:srgbClr val="D8D8D8">
              <a:alpha val="89800"/>
            </a:srgb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32"/>
          <p:cNvSpPr/>
          <p:nvPr/>
        </p:nvSpPr>
        <p:spPr>
          <a:xfrm>
            <a:off x="482600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CCCCCC"/>
              </a:solidFill>
            </a:endParaRPr>
          </a:p>
        </p:txBody>
      </p:sp>
      <p:pic>
        <p:nvPicPr>
          <p:cNvPr descr="https://lh5.googleusercontent.com/TksfElFblV4RHgng6-cLo-4IPdhinRPmBLUTpxrAaVZIB0AskydrFV0rFfZ0mYp7agbEb94RqVJmc0yHItmNkL29nda-gszNukP7WsZJSf6_XGcazRG7sX9lOPB8j70GijiGFepRmHM" id="376" name="Google Shape;376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46633" y="579249"/>
            <a:ext cx="713845" cy="713845"/>
          </a:xfrm>
          <a:prstGeom prst="rect">
            <a:avLst/>
          </a:prstGeom>
          <a:noFill/>
          <a:ln>
            <a:noFill/>
          </a:ln>
        </p:spPr>
      </p:pic>
      <p:sp>
        <p:nvSpPr>
          <p:cNvPr id="377" name="Google Shape;377;p32"/>
          <p:cNvSpPr/>
          <p:nvPr/>
        </p:nvSpPr>
        <p:spPr>
          <a:xfrm>
            <a:off x="3245162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32"/>
          <p:cNvSpPr/>
          <p:nvPr/>
        </p:nvSpPr>
        <p:spPr>
          <a:xfrm>
            <a:off x="6047150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lh4.googleusercontent.com/NMpyCnWBhL6cEMPmKNcVW-56kBHeWOuOiLM80djRbyoGdiXrdVyCfl6Eld4m6x7miPSLDLAdJvzl3H4HJDAHpUx6X1jNHY0USa9HM5LrMTLUoXSSG84cX-eIR7JOn2MxLCFvyzQ_OAE" id="379" name="Google Shape;379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52315" y="552609"/>
            <a:ext cx="828000" cy="563041"/>
          </a:xfrm>
          <a:prstGeom prst="rect">
            <a:avLst/>
          </a:prstGeom>
          <a:noFill/>
          <a:ln>
            <a:noFill/>
          </a:ln>
        </p:spPr>
      </p:pic>
      <p:sp>
        <p:nvSpPr>
          <p:cNvPr id="380" name="Google Shape;380;p32"/>
          <p:cNvSpPr txBox="1"/>
          <p:nvPr/>
        </p:nvSpPr>
        <p:spPr>
          <a:xfrm>
            <a:off x="561975" y="114300"/>
            <a:ext cx="2524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Legislative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381" name="Google Shape;381;p32"/>
          <p:cNvSpPr txBox="1"/>
          <p:nvPr/>
        </p:nvSpPr>
        <p:spPr>
          <a:xfrm>
            <a:off x="3249913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Executive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382" name="Google Shape;382;p32"/>
          <p:cNvSpPr txBox="1"/>
          <p:nvPr/>
        </p:nvSpPr>
        <p:spPr>
          <a:xfrm>
            <a:off x="6017250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Judicial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pic>
        <p:nvPicPr>
          <p:cNvPr descr="https://lh6.googleusercontent.com/1ROXDiHU-OEAgryPaTwXhUmJhLPGcCsqvkHWgcXjBQ_DayD2T3DvFm5Y9e3sWaD4G1P2SvZGP6nzijVQD1v47qCPC-Y3Kf1Uj0qgLZru-2giH3eSla2ZGhtrfdImE_UmM-nYCQatORw" id="383" name="Google Shape;383;p32"/>
          <p:cNvPicPr preferRelativeResize="0"/>
          <p:nvPr/>
        </p:nvPicPr>
        <p:blipFill rotWithShape="1">
          <a:blip r:embed="rId5">
            <a:alphaModFix/>
          </a:blip>
          <a:srcRect b="21880" l="10937" r="10937" t="21869"/>
          <a:stretch/>
        </p:blipFill>
        <p:spPr>
          <a:xfrm>
            <a:off x="6971762" y="579247"/>
            <a:ext cx="747680" cy="538323"/>
          </a:xfrm>
          <a:prstGeom prst="rect">
            <a:avLst/>
          </a:prstGeom>
          <a:noFill/>
          <a:ln>
            <a:noFill/>
          </a:ln>
        </p:spPr>
      </p:pic>
      <p:sp>
        <p:nvSpPr>
          <p:cNvPr id="384" name="Google Shape;384;p32"/>
          <p:cNvSpPr txBox="1"/>
          <p:nvPr/>
        </p:nvSpPr>
        <p:spPr>
          <a:xfrm>
            <a:off x="484900" y="4584800"/>
            <a:ext cx="8178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B45F06"/>
                </a:solidFill>
                <a:latin typeface="Droid Serif"/>
                <a:ea typeface="Droid Serif"/>
                <a:cs typeface="Droid Serif"/>
                <a:sym typeface="Droid Serif"/>
              </a:rPr>
              <a:t>BREAKOUT ROOM #8</a:t>
            </a:r>
            <a:endParaRPr b="1" sz="3600">
              <a:solidFill>
                <a:srgbClr val="B45F06"/>
              </a:solidFill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385" name="Google Shape;385;p32"/>
          <p:cNvSpPr txBox="1"/>
          <p:nvPr/>
        </p:nvSpPr>
        <p:spPr>
          <a:xfrm>
            <a:off x="9431800" y="42075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Architect of the Capitol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32"/>
          <p:cNvSpPr txBox="1"/>
          <p:nvPr/>
        </p:nvSpPr>
        <p:spPr>
          <a:xfrm>
            <a:off x="-2912925" y="1842113"/>
            <a:ext cx="2276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Government Accountability Office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32"/>
          <p:cNvSpPr txBox="1"/>
          <p:nvPr/>
        </p:nvSpPr>
        <p:spPr>
          <a:xfrm>
            <a:off x="-2908100" y="4424375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Library of Congress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32"/>
          <p:cNvSpPr txBox="1"/>
          <p:nvPr/>
        </p:nvSpPr>
        <p:spPr>
          <a:xfrm>
            <a:off x="-2908100" y="504675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Appropriations Committee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32"/>
          <p:cNvSpPr txBox="1"/>
          <p:nvPr/>
        </p:nvSpPr>
        <p:spPr>
          <a:xfrm>
            <a:off x="-266300" y="5197800"/>
            <a:ext cx="2403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Select Committee on Intelligence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p32"/>
          <p:cNvSpPr txBox="1"/>
          <p:nvPr/>
        </p:nvSpPr>
        <p:spPr>
          <a:xfrm>
            <a:off x="9415000" y="4905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Department of Transportation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p32"/>
          <p:cNvSpPr txBox="1"/>
          <p:nvPr/>
        </p:nvSpPr>
        <p:spPr>
          <a:xfrm>
            <a:off x="9415004" y="4343950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National Security Council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32"/>
          <p:cNvSpPr txBox="1"/>
          <p:nvPr/>
        </p:nvSpPr>
        <p:spPr>
          <a:xfrm>
            <a:off x="9294200" y="3710925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Office of Management &amp; Budget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32"/>
          <p:cNvSpPr txBox="1"/>
          <p:nvPr/>
        </p:nvSpPr>
        <p:spPr>
          <a:xfrm>
            <a:off x="1634925" y="53055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Department of Justice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Google Shape;394;p32"/>
          <p:cNvSpPr txBox="1"/>
          <p:nvPr/>
        </p:nvSpPr>
        <p:spPr>
          <a:xfrm>
            <a:off x="9294200" y="3112025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Central Intelligence Agency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32"/>
          <p:cNvSpPr txBox="1"/>
          <p:nvPr/>
        </p:nvSpPr>
        <p:spPr>
          <a:xfrm>
            <a:off x="-2908098" y="1043700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Consumer Product &amp; Safety Commission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32"/>
          <p:cNvSpPr txBox="1"/>
          <p:nvPr/>
        </p:nvSpPr>
        <p:spPr>
          <a:xfrm>
            <a:off x="9431800" y="1545488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Equal Employment Opportunity Commission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p32"/>
          <p:cNvSpPr txBox="1"/>
          <p:nvPr/>
        </p:nvSpPr>
        <p:spPr>
          <a:xfrm>
            <a:off x="3914775" y="530550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Federal Election Committee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32"/>
          <p:cNvSpPr txBox="1"/>
          <p:nvPr/>
        </p:nvSpPr>
        <p:spPr>
          <a:xfrm>
            <a:off x="-3015975" y="3870450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Office of Special Counsel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32"/>
          <p:cNvSpPr txBox="1"/>
          <p:nvPr/>
        </p:nvSpPr>
        <p:spPr>
          <a:xfrm>
            <a:off x="-2908100" y="3282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Federal Housing Finance Agency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32"/>
          <p:cNvSpPr txBox="1"/>
          <p:nvPr/>
        </p:nvSpPr>
        <p:spPr>
          <a:xfrm>
            <a:off x="6314025" y="5197800"/>
            <a:ext cx="2193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Government Publishing Office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p32"/>
          <p:cNvSpPr txBox="1"/>
          <p:nvPr/>
        </p:nvSpPr>
        <p:spPr>
          <a:xfrm>
            <a:off x="-2908100" y="205350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Administrative Office of the United States Courts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p32"/>
          <p:cNvSpPr txBox="1"/>
          <p:nvPr/>
        </p:nvSpPr>
        <p:spPr>
          <a:xfrm>
            <a:off x="8804250" y="99900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Territorial Courts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3" name="Google Shape;403;p32"/>
          <p:cNvSpPr txBox="1"/>
          <p:nvPr/>
        </p:nvSpPr>
        <p:spPr>
          <a:xfrm>
            <a:off x="9330200" y="2391325"/>
            <a:ext cx="2603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United States Court of Appeals for Armed Forces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p32"/>
          <p:cNvSpPr txBox="1"/>
          <p:nvPr/>
        </p:nvSpPr>
        <p:spPr>
          <a:xfrm>
            <a:off x="-3259650" y="269415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5th Circuit Court of Appeals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33"/>
          <p:cNvSpPr/>
          <p:nvPr/>
        </p:nvSpPr>
        <p:spPr>
          <a:xfrm>
            <a:off x="10753" y="50"/>
            <a:ext cx="9144000" cy="5143500"/>
          </a:xfrm>
          <a:prstGeom prst="rect">
            <a:avLst/>
          </a:prstGeom>
          <a:solidFill>
            <a:srgbClr val="D8D8D8">
              <a:alpha val="89800"/>
            </a:srgb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33"/>
          <p:cNvSpPr/>
          <p:nvPr/>
        </p:nvSpPr>
        <p:spPr>
          <a:xfrm>
            <a:off x="482600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CCCCCC"/>
              </a:solidFill>
            </a:endParaRPr>
          </a:p>
        </p:txBody>
      </p:sp>
      <p:pic>
        <p:nvPicPr>
          <p:cNvPr descr="https://lh5.googleusercontent.com/TksfElFblV4RHgng6-cLo-4IPdhinRPmBLUTpxrAaVZIB0AskydrFV0rFfZ0mYp7agbEb94RqVJmc0yHItmNkL29nda-gszNukP7WsZJSf6_XGcazRG7sX9lOPB8j70GijiGFepRmHM" id="411" name="Google Shape;411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46633" y="579249"/>
            <a:ext cx="713845" cy="713845"/>
          </a:xfrm>
          <a:prstGeom prst="rect">
            <a:avLst/>
          </a:prstGeom>
          <a:noFill/>
          <a:ln>
            <a:noFill/>
          </a:ln>
        </p:spPr>
      </p:pic>
      <p:sp>
        <p:nvSpPr>
          <p:cNvPr id="412" name="Google Shape;412;p33"/>
          <p:cNvSpPr/>
          <p:nvPr/>
        </p:nvSpPr>
        <p:spPr>
          <a:xfrm>
            <a:off x="3245162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33"/>
          <p:cNvSpPr/>
          <p:nvPr/>
        </p:nvSpPr>
        <p:spPr>
          <a:xfrm>
            <a:off x="6047150" y="482600"/>
            <a:ext cx="2641800" cy="41784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63500" rotWithShape="0" algn="t" dir="5400000" dist="17780">
              <a:srgbClr val="000000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lh4.googleusercontent.com/NMpyCnWBhL6cEMPmKNcVW-56kBHeWOuOiLM80djRbyoGdiXrdVyCfl6Eld4m6x7miPSLDLAdJvzl3H4HJDAHpUx6X1jNHY0USa9HM5LrMTLUoXSSG84cX-eIR7JOn2MxLCFvyzQ_OAE" id="414" name="Google Shape;414;p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52315" y="552609"/>
            <a:ext cx="828000" cy="563041"/>
          </a:xfrm>
          <a:prstGeom prst="rect">
            <a:avLst/>
          </a:prstGeom>
          <a:noFill/>
          <a:ln>
            <a:noFill/>
          </a:ln>
        </p:spPr>
      </p:pic>
      <p:sp>
        <p:nvSpPr>
          <p:cNvPr id="415" name="Google Shape;415;p33"/>
          <p:cNvSpPr txBox="1"/>
          <p:nvPr/>
        </p:nvSpPr>
        <p:spPr>
          <a:xfrm>
            <a:off x="561975" y="114300"/>
            <a:ext cx="2524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Legislative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416" name="Google Shape;416;p33"/>
          <p:cNvSpPr txBox="1"/>
          <p:nvPr/>
        </p:nvSpPr>
        <p:spPr>
          <a:xfrm>
            <a:off x="3249913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Executive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417" name="Google Shape;417;p33"/>
          <p:cNvSpPr txBox="1"/>
          <p:nvPr/>
        </p:nvSpPr>
        <p:spPr>
          <a:xfrm>
            <a:off x="6017250" y="114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Judicial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  <p:pic>
        <p:nvPicPr>
          <p:cNvPr descr="https://lh6.googleusercontent.com/1ROXDiHU-OEAgryPaTwXhUmJhLPGcCsqvkHWgcXjBQ_DayD2T3DvFm5Y9e3sWaD4G1P2SvZGP6nzijVQD1v47qCPC-Y3Kf1Uj0qgLZru-2giH3eSla2ZGhtrfdImE_UmM-nYCQatORw" id="418" name="Google Shape;418;p33"/>
          <p:cNvPicPr preferRelativeResize="0"/>
          <p:nvPr/>
        </p:nvPicPr>
        <p:blipFill rotWithShape="1">
          <a:blip r:embed="rId5">
            <a:alphaModFix/>
          </a:blip>
          <a:srcRect b="21880" l="10937" r="10937" t="21869"/>
          <a:stretch/>
        </p:blipFill>
        <p:spPr>
          <a:xfrm>
            <a:off x="6971762" y="579247"/>
            <a:ext cx="747680" cy="538323"/>
          </a:xfrm>
          <a:prstGeom prst="rect">
            <a:avLst/>
          </a:prstGeom>
          <a:noFill/>
          <a:ln>
            <a:noFill/>
          </a:ln>
        </p:spPr>
      </p:pic>
      <p:sp>
        <p:nvSpPr>
          <p:cNvPr id="419" name="Google Shape;419;p33"/>
          <p:cNvSpPr txBox="1"/>
          <p:nvPr/>
        </p:nvSpPr>
        <p:spPr>
          <a:xfrm>
            <a:off x="484900" y="4584800"/>
            <a:ext cx="8178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0000FF"/>
                </a:solidFill>
                <a:latin typeface="Droid Serif"/>
                <a:ea typeface="Droid Serif"/>
                <a:cs typeface="Droid Serif"/>
                <a:sym typeface="Droid Serif"/>
              </a:rPr>
              <a:t>BREAKOUT ROOM #9</a:t>
            </a:r>
            <a:endParaRPr b="1" sz="3600">
              <a:solidFill>
                <a:srgbClr val="0000FF"/>
              </a:solidFill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420" name="Google Shape;420;p33"/>
          <p:cNvSpPr txBox="1"/>
          <p:nvPr/>
        </p:nvSpPr>
        <p:spPr>
          <a:xfrm>
            <a:off x="9431800" y="42075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Architect of the Capitol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33"/>
          <p:cNvSpPr txBox="1"/>
          <p:nvPr/>
        </p:nvSpPr>
        <p:spPr>
          <a:xfrm>
            <a:off x="-2912925" y="1842113"/>
            <a:ext cx="2276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Government Accountability Office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p33"/>
          <p:cNvSpPr txBox="1"/>
          <p:nvPr/>
        </p:nvSpPr>
        <p:spPr>
          <a:xfrm>
            <a:off x="-2908100" y="4424375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Library of Congress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33"/>
          <p:cNvSpPr txBox="1"/>
          <p:nvPr/>
        </p:nvSpPr>
        <p:spPr>
          <a:xfrm>
            <a:off x="-2908100" y="504675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Appropriations Committee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33"/>
          <p:cNvSpPr txBox="1"/>
          <p:nvPr/>
        </p:nvSpPr>
        <p:spPr>
          <a:xfrm>
            <a:off x="-266300" y="5197800"/>
            <a:ext cx="2403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Select Committee on Intelligence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33"/>
          <p:cNvSpPr txBox="1"/>
          <p:nvPr/>
        </p:nvSpPr>
        <p:spPr>
          <a:xfrm>
            <a:off x="9415000" y="4905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Department of Transportation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33"/>
          <p:cNvSpPr txBox="1"/>
          <p:nvPr/>
        </p:nvSpPr>
        <p:spPr>
          <a:xfrm>
            <a:off x="9415004" y="4343950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National Security Council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33"/>
          <p:cNvSpPr txBox="1"/>
          <p:nvPr/>
        </p:nvSpPr>
        <p:spPr>
          <a:xfrm>
            <a:off x="9294200" y="3710925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Office of Management &amp; Budget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p33"/>
          <p:cNvSpPr txBox="1"/>
          <p:nvPr/>
        </p:nvSpPr>
        <p:spPr>
          <a:xfrm>
            <a:off x="1634925" y="53055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Department of Justice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p33"/>
          <p:cNvSpPr txBox="1"/>
          <p:nvPr/>
        </p:nvSpPr>
        <p:spPr>
          <a:xfrm>
            <a:off x="9294200" y="3112025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Central Intelligence Agency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p33"/>
          <p:cNvSpPr txBox="1"/>
          <p:nvPr/>
        </p:nvSpPr>
        <p:spPr>
          <a:xfrm>
            <a:off x="-2908098" y="1043700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Consumer Product &amp; Safety Commission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1" name="Google Shape;431;p33"/>
          <p:cNvSpPr txBox="1"/>
          <p:nvPr/>
        </p:nvSpPr>
        <p:spPr>
          <a:xfrm>
            <a:off x="9431800" y="1545488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Equal Employment Opportunity Commission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2" name="Google Shape;432;p33"/>
          <p:cNvSpPr txBox="1"/>
          <p:nvPr/>
        </p:nvSpPr>
        <p:spPr>
          <a:xfrm>
            <a:off x="3914775" y="530550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Federal Election Committee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3" name="Google Shape;433;p33"/>
          <p:cNvSpPr txBox="1"/>
          <p:nvPr/>
        </p:nvSpPr>
        <p:spPr>
          <a:xfrm>
            <a:off x="-3015975" y="3870450"/>
            <a:ext cx="26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Office of Special Counsel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4" name="Google Shape;434;p33"/>
          <p:cNvSpPr txBox="1"/>
          <p:nvPr/>
        </p:nvSpPr>
        <p:spPr>
          <a:xfrm>
            <a:off x="-2908100" y="3282300"/>
            <a:ext cx="264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Federal Housing Finance Agency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33"/>
          <p:cNvSpPr txBox="1"/>
          <p:nvPr/>
        </p:nvSpPr>
        <p:spPr>
          <a:xfrm>
            <a:off x="6314025" y="5197800"/>
            <a:ext cx="2193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Government Publishing Office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p33"/>
          <p:cNvSpPr txBox="1"/>
          <p:nvPr/>
        </p:nvSpPr>
        <p:spPr>
          <a:xfrm>
            <a:off x="-2908100" y="205350"/>
            <a:ext cx="264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Administrative Office of the United States Courts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7" name="Google Shape;437;p33"/>
          <p:cNvSpPr txBox="1"/>
          <p:nvPr/>
        </p:nvSpPr>
        <p:spPr>
          <a:xfrm>
            <a:off x="8804250" y="99900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Territorial Courts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33"/>
          <p:cNvSpPr txBox="1"/>
          <p:nvPr/>
        </p:nvSpPr>
        <p:spPr>
          <a:xfrm>
            <a:off x="9330200" y="2391325"/>
            <a:ext cx="2603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United States Court of Appeals for Armed Forces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33"/>
          <p:cNvSpPr txBox="1"/>
          <p:nvPr/>
        </p:nvSpPr>
        <p:spPr>
          <a:xfrm>
            <a:off x="-3259650" y="2694150"/>
            <a:ext cx="2603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5th Circuit Court of Appeals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