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59" r:id="rId3"/>
    <p:sldId id="260" r:id="rId4"/>
    <p:sldId id="261" r:id="rId5"/>
    <p:sldId id="280" r:id="rId6"/>
    <p:sldId id="262" r:id="rId7"/>
    <p:sldId id="257" r:id="rId8"/>
    <p:sldId id="258"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52670" autoAdjust="0"/>
  </p:normalViewPr>
  <p:slideViewPr>
    <p:cSldViewPr>
      <p:cViewPr varScale="1">
        <p:scale>
          <a:sx n="59" d="100"/>
          <a:sy n="59" d="100"/>
        </p:scale>
        <p:origin x="1308" y="72"/>
      </p:cViewPr>
      <p:guideLst>
        <p:guide orient="horz" pos="2160"/>
        <p:guide pos="2880"/>
      </p:guideLst>
    </p:cSldViewPr>
  </p:slideViewPr>
  <p:outlineViewPr>
    <p:cViewPr>
      <p:scale>
        <a:sx n="33" d="100"/>
        <a:sy n="33" d="100"/>
      </p:scale>
      <p:origin x="0" y="490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61C3E6-ABA0-4043-8ED8-F927BB57B367}" type="doc">
      <dgm:prSet loTypeId="urn:microsoft.com/office/officeart/2005/8/layout/pyramid1" loCatId="pyramid" qsTypeId="urn:microsoft.com/office/officeart/2005/8/quickstyle/simple1#1" qsCatId="simple" csTypeId="urn:microsoft.com/office/officeart/2005/8/colors/colorful1#1" csCatId="colorful" phldr="1"/>
      <dgm:spPr/>
    </dgm:pt>
    <dgm:pt modelId="{F4AF9700-56AF-4BB1-90E2-394BB0CB2079}">
      <dgm:prSet phldrT="[Text]" custT="1"/>
      <dgm:spPr/>
      <dgm:t>
        <a:bodyPr/>
        <a:lstStyle/>
        <a:p>
          <a:endParaRPr lang="en-US" sz="1700" dirty="0" smtClean="0"/>
        </a:p>
        <a:p>
          <a:endParaRPr lang="en-US" sz="1700" dirty="0" smtClean="0"/>
        </a:p>
        <a:p>
          <a:r>
            <a:rPr lang="en-US" sz="2000" dirty="0" smtClean="0"/>
            <a:t>Vehicular </a:t>
          </a:r>
        </a:p>
        <a:p>
          <a:r>
            <a:rPr lang="en-US" sz="2000" dirty="0" smtClean="0"/>
            <a:t>Homicide</a:t>
          </a:r>
        </a:p>
        <a:p>
          <a:endParaRPr lang="en-US" sz="1700" dirty="0"/>
        </a:p>
      </dgm:t>
    </dgm:pt>
    <dgm:pt modelId="{9367939F-FCFB-447A-841B-33030EFD7CEE}" type="parTrans" cxnId="{E3C4E231-1AD2-4E5C-BB4D-4023DF40AEEE}">
      <dgm:prSet/>
      <dgm:spPr/>
      <dgm:t>
        <a:bodyPr/>
        <a:lstStyle/>
        <a:p>
          <a:endParaRPr lang="en-US"/>
        </a:p>
      </dgm:t>
    </dgm:pt>
    <dgm:pt modelId="{DC03F5AE-51D4-4CC8-916E-17912A666DB8}" type="sibTrans" cxnId="{E3C4E231-1AD2-4E5C-BB4D-4023DF40AEEE}">
      <dgm:prSet/>
      <dgm:spPr/>
      <dgm:t>
        <a:bodyPr/>
        <a:lstStyle/>
        <a:p>
          <a:endParaRPr lang="en-US"/>
        </a:p>
      </dgm:t>
    </dgm:pt>
    <dgm:pt modelId="{C446CF4A-01E4-4361-8B30-D88FFD1E84B5}">
      <dgm:prSet phldrT="[Text]" custT="1"/>
      <dgm:spPr/>
      <dgm:t>
        <a:bodyPr/>
        <a:lstStyle/>
        <a:p>
          <a:endParaRPr lang="en-US" sz="1700" dirty="0" smtClean="0"/>
        </a:p>
        <a:p>
          <a:endParaRPr lang="en-US" sz="1700" dirty="0" smtClean="0"/>
        </a:p>
        <a:p>
          <a:r>
            <a:rPr lang="en-US" sz="2400" dirty="0" smtClean="0"/>
            <a:t>Vehicular Assault</a:t>
          </a:r>
        </a:p>
        <a:p>
          <a:r>
            <a:rPr lang="en-US" sz="2800" dirty="0" smtClean="0"/>
            <a:t>Reckless Driving</a:t>
          </a:r>
        </a:p>
        <a:p>
          <a:endParaRPr lang="en-US" sz="1700" dirty="0"/>
        </a:p>
      </dgm:t>
    </dgm:pt>
    <dgm:pt modelId="{9BA53C3F-6D74-44BA-8E70-02B162DBF6CD}" type="parTrans" cxnId="{E5426B5D-7538-491B-89EB-D3BEDC28776E}">
      <dgm:prSet/>
      <dgm:spPr/>
      <dgm:t>
        <a:bodyPr/>
        <a:lstStyle/>
        <a:p>
          <a:endParaRPr lang="en-US"/>
        </a:p>
      </dgm:t>
    </dgm:pt>
    <dgm:pt modelId="{93034B40-0DCB-42D9-A91D-91A1E60CBE8E}" type="sibTrans" cxnId="{E5426B5D-7538-491B-89EB-D3BEDC28776E}">
      <dgm:prSet/>
      <dgm:spPr/>
      <dgm:t>
        <a:bodyPr/>
        <a:lstStyle/>
        <a:p>
          <a:endParaRPr lang="en-US"/>
        </a:p>
      </dgm:t>
    </dgm:pt>
    <dgm:pt modelId="{1842B179-6248-4B84-8EF0-87FD0416A105}">
      <dgm:prSet phldrT="[Text]" custT="1"/>
      <dgm:spPr/>
      <dgm:t>
        <a:bodyPr/>
        <a:lstStyle/>
        <a:p>
          <a:r>
            <a:rPr lang="en-US" sz="3600" dirty="0" smtClean="0"/>
            <a:t>Speeding</a:t>
          </a:r>
          <a:endParaRPr lang="en-US" sz="3600" dirty="0"/>
        </a:p>
      </dgm:t>
    </dgm:pt>
    <dgm:pt modelId="{C8259D9C-B722-4AB2-A4C8-79494639C7F9}" type="parTrans" cxnId="{3B14D804-7F01-4EBA-AD76-4232D4DC93CF}">
      <dgm:prSet/>
      <dgm:spPr/>
      <dgm:t>
        <a:bodyPr/>
        <a:lstStyle/>
        <a:p>
          <a:endParaRPr lang="en-US"/>
        </a:p>
      </dgm:t>
    </dgm:pt>
    <dgm:pt modelId="{6AC9B9D0-85B9-4E2C-81FD-E22065647F66}" type="sibTrans" cxnId="{3B14D804-7F01-4EBA-AD76-4232D4DC93CF}">
      <dgm:prSet/>
      <dgm:spPr/>
      <dgm:t>
        <a:bodyPr/>
        <a:lstStyle/>
        <a:p>
          <a:endParaRPr lang="en-US"/>
        </a:p>
      </dgm:t>
    </dgm:pt>
    <dgm:pt modelId="{2B42D27C-6EF7-47AC-BCE6-1F3B5C972C61}" type="pres">
      <dgm:prSet presAssocID="{4661C3E6-ABA0-4043-8ED8-F927BB57B367}" presName="Name0" presStyleCnt="0">
        <dgm:presLayoutVars>
          <dgm:dir/>
          <dgm:animLvl val="lvl"/>
          <dgm:resizeHandles val="exact"/>
        </dgm:presLayoutVars>
      </dgm:prSet>
      <dgm:spPr/>
    </dgm:pt>
    <dgm:pt modelId="{71915242-2BE1-4039-B7AC-347A9FDC2498}" type="pres">
      <dgm:prSet presAssocID="{F4AF9700-56AF-4BB1-90E2-394BB0CB2079}" presName="Name8" presStyleCnt="0"/>
      <dgm:spPr/>
    </dgm:pt>
    <dgm:pt modelId="{2DD0B645-62E8-4280-B267-C428D516B9A6}" type="pres">
      <dgm:prSet presAssocID="{F4AF9700-56AF-4BB1-90E2-394BB0CB2079}" presName="level" presStyleLbl="node1" presStyleIdx="0" presStyleCnt="3">
        <dgm:presLayoutVars>
          <dgm:chMax val="1"/>
          <dgm:bulletEnabled val="1"/>
        </dgm:presLayoutVars>
      </dgm:prSet>
      <dgm:spPr/>
      <dgm:t>
        <a:bodyPr/>
        <a:lstStyle/>
        <a:p>
          <a:endParaRPr lang="en-US"/>
        </a:p>
      </dgm:t>
    </dgm:pt>
    <dgm:pt modelId="{268FFDF4-CDFA-4EE9-8736-CF4E869B5544}" type="pres">
      <dgm:prSet presAssocID="{F4AF9700-56AF-4BB1-90E2-394BB0CB2079}" presName="levelTx" presStyleLbl="revTx" presStyleIdx="0" presStyleCnt="0">
        <dgm:presLayoutVars>
          <dgm:chMax val="1"/>
          <dgm:bulletEnabled val="1"/>
        </dgm:presLayoutVars>
      </dgm:prSet>
      <dgm:spPr/>
      <dgm:t>
        <a:bodyPr/>
        <a:lstStyle/>
        <a:p>
          <a:endParaRPr lang="en-US"/>
        </a:p>
      </dgm:t>
    </dgm:pt>
    <dgm:pt modelId="{5B28CC94-50AA-4F62-83C8-35C3FB08D5BD}" type="pres">
      <dgm:prSet presAssocID="{C446CF4A-01E4-4361-8B30-D88FFD1E84B5}" presName="Name8" presStyleCnt="0"/>
      <dgm:spPr/>
    </dgm:pt>
    <dgm:pt modelId="{7C17E544-485E-4F38-BD39-38254AE247B2}" type="pres">
      <dgm:prSet presAssocID="{C446CF4A-01E4-4361-8B30-D88FFD1E84B5}" presName="level" presStyleLbl="node1" presStyleIdx="1" presStyleCnt="3">
        <dgm:presLayoutVars>
          <dgm:chMax val="1"/>
          <dgm:bulletEnabled val="1"/>
        </dgm:presLayoutVars>
      </dgm:prSet>
      <dgm:spPr/>
      <dgm:t>
        <a:bodyPr/>
        <a:lstStyle/>
        <a:p>
          <a:endParaRPr lang="en-US"/>
        </a:p>
      </dgm:t>
    </dgm:pt>
    <dgm:pt modelId="{A4AE3155-BE5F-4D45-8392-BA9B6C74960D}" type="pres">
      <dgm:prSet presAssocID="{C446CF4A-01E4-4361-8B30-D88FFD1E84B5}" presName="levelTx" presStyleLbl="revTx" presStyleIdx="0" presStyleCnt="0">
        <dgm:presLayoutVars>
          <dgm:chMax val="1"/>
          <dgm:bulletEnabled val="1"/>
        </dgm:presLayoutVars>
      </dgm:prSet>
      <dgm:spPr/>
      <dgm:t>
        <a:bodyPr/>
        <a:lstStyle/>
        <a:p>
          <a:endParaRPr lang="en-US"/>
        </a:p>
      </dgm:t>
    </dgm:pt>
    <dgm:pt modelId="{FBC6415C-5432-45F4-9667-8501C03252DC}" type="pres">
      <dgm:prSet presAssocID="{1842B179-6248-4B84-8EF0-87FD0416A105}" presName="Name8" presStyleCnt="0"/>
      <dgm:spPr/>
    </dgm:pt>
    <dgm:pt modelId="{9C77A6C2-B679-4D27-B371-741FE0152E0C}" type="pres">
      <dgm:prSet presAssocID="{1842B179-6248-4B84-8EF0-87FD0416A105}" presName="level" presStyleLbl="node1" presStyleIdx="2" presStyleCnt="3">
        <dgm:presLayoutVars>
          <dgm:chMax val="1"/>
          <dgm:bulletEnabled val="1"/>
        </dgm:presLayoutVars>
      </dgm:prSet>
      <dgm:spPr/>
      <dgm:t>
        <a:bodyPr/>
        <a:lstStyle/>
        <a:p>
          <a:endParaRPr lang="en-US"/>
        </a:p>
      </dgm:t>
    </dgm:pt>
    <dgm:pt modelId="{1C8EFA67-C836-4994-A1EA-0263521B65B5}" type="pres">
      <dgm:prSet presAssocID="{1842B179-6248-4B84-8EF0-87FD0416A105}" presName="levelTx" presStyleLbl="revTx" presStyleIdx="0" presStyleCnt="0">
        <dgm:presLayoutVars>
          <dgm:chMax val="1"/>
          <dgm:bulletEnabled val="1"/>
        </dgm:presLayoutVars>
      </dgm:prSet>
      <dgm:spPr/>
      <dgm:t>
        <a:bodyPr/>
        <a:lstStyle/>
        <a:p>
          <a:endParaRPr lang="en-US"/>
        </a:p>
      </dgm:t>
    </dgm:pt>
  </dgm:ptLst>
  <dgm:cxnLst>
    <dgm:cxn modelId="{C726DC74-0E4A-4225-BDF3-E784F0B9112F}" type="presOf" srcId="{1842B179-6248-4B84-8EF0-87FD0416A105}" destId="{1C8EFA67-C836-4994-A1EA-0263521B65B5}" srcOrd="1" destOrd="0" presId="urn:microsoft.com/office/officeart/2005/8/layout/pyramid1"/>
    <dgm:cxn modelId="{E3C4E231-1AD2-4E5C-BB4D-4023DF40AEEE}" srcId="{4661C3E6-ABA0-4043-8ED8-F927BB57B367}" destId="{F4AF9700-56AF-4BB1-90E2-394BB0CB2079}" srcOrd="0" destOrd="0" parTransId="{9367939F-FCFB-447A-841B-33030EFD7CEE}" sibTransId="{DC03F5AE-51D4-4CC8-916E-17912A666DB8}"/>
    <dgm:cxn modelId="{72DFE87F-6A42-464C-ADA0-80137C0E15F7}" type="presOf" srcId="{C446CF4A-01E4-4361-8B30-D88FFD1E84B5}" destId="{7C17E544-485E-4F38-BD39-38254AE247B2}" srcOrd="0" destOrd="0" presId="urn:microsoft.com/office/officeart/2005/8/layout/pyramid1"/>
    <dgm:cxn modelId="{D9216153-BC04-4A60-AF30-C12670A3A135}" type="presOf" srcId="{4661C3E6-ABA0-4043-8ED8-F927BB57B367}" destId="{2B42D27C-6EF7-47AC-BCE6-1F3B5C972C61}" srcOrd="0" destOrd="0" presId="urn:microsoft.com/office/officeart/2005/8/layout/pyramid1"/>
    <dgm:cxn modelId="{01E9E26E-5D73-4C8A-8702-700352FF4434}" type="presOf" srcId="{C446CF4A-01E4-4361-8B30-D88FFD1E84B5}" destId="{A4AE3155-BE5F-4D45-8392-BA9B6C74960D}" srcOrd="1" destOrd="0" presId="urn:microsoft.com/office/officeart/2005/8/layout/pyramid1"/>
    <dgm:cxn modelId="{E5426B5D-7538-491B-89EB-D3BEDC28776E}" srcId="{4661C3E6-ABA0-4043-8ED8-F927BB57B367}" destId="{C446CF4A-01E4-4361-8B30-D88FFD1E84B5}" srcOrd="1" destOrd="0" parTransId="{9BA53C3F-6D74-44BA-8E70-02B162DBF6CD}" sibTransId="{93034B40-0DCB-42D9-A91D-91A1E60CBE8E}"/>
    <dgm:cxn modelId="{7DB37BF0-FDFF-4094-AFF3-5A2C550A591D}" type="presOf" srcId="{F4AF9700-56AF-4BB1-90E2-394BB0CB2079}" destId="{268FFDF4-CDFA-4EE9-8736-CF4E869B5544}" srcOrd="1" destOrd="0" presId="urn:microsoft.com/office/officeart/2005/8/layout/pyramid1"/>
    <dgm:cxn modelId="{DF41EF1D-9FD3-43C4-9394-8A147E9BB1F8}" type="presOf" srcId="{F4AF9700-56AF-4BB1-90E2-394BB0CB2079}" destId="{2DD0B645-62E8-4280-B267-C428D516B9A6}" srcOrd="0" destOrd="0" presId="urn:microsoft.com/office/officeart/2005/8/layout/pyramid1"/>
    <dgm:cxn modelId="{C3B78321-3EE9-4FD3-8F13-62832C3CC1A6}" type="presOf" srcId="{1842B179-6248-4B84-8EF0-87FD0416A105}" destId="{9C77A6C2-B679-4D27-B371-741FE0152E0C}" srcOrd="0" destOrd="0" presId="urn:microsoft.com/office/officeart/2005/8/layout/pyramid1"/>
    <dgm:cxn modelId="{3B14D804-7F01-4EBA-AD76-4232D4DC93CF}" srcId="{4661C3E6-ABA0-4043-8ED8-F927BB57B367}" destId="{1842B179-6248-4B84-8EF0-87FD0416A105}" srcOrd="2" destOrd="0" parTransId="{C8259D9C-B722-4AB2-A4C8-79494639C7F9}" sibTransId="{6AC9B9D0-85B9-4E2C-81FD-E22065647F66}"/>
    <dgm:cxn modelId="{C2CE2AA1-9E76-489F-BF49-CE7E44788A10}" type="presParOf" srcId="{2B42D27C-6EF7-47AC-BCE6-1F3B5C972C61}" destId="{71915242-2BE1-4039-B7AC-347A9FDC2498}" srcOrd="0" destOrd="0" presId="urn:microsoft.com/office/officeart/2005/8/layout/pyramid1"/>
    <dgm:cxn modelId="{B51FEDC8-FDFA-4F62-86A8-141654B5982B}" type="presParOf" srcId="{71915242-2BE1-4039-B7AC-347A9FDC2498}" destId="{2DD0B645-62E8-4280-B267-C428D516B9A6}" srcOrd="0" destOrd="0" presId="urn:microsoft.com/office/officeart/2005/8/layout/pyramid1"/>
    <dgm:cxn modelId="{02C3E2E3-36B7-4B30-82FE-1EAA87A88CA6}" type="presParOf" srcId="{71915242-2BE1-4039-B7AC-347A9FDC2498}" destId="{268FFDF4-CDFA-4EE9-8736-CF4E869B5544}" srcOrd="1" destOrd="0" presId="urn:microsoft.com/office/officeart/2005/8/layout/pyramid1"/>
    <dgm:cxn modelId="{A72B9DB0-005B-45A5-B667-0FCDAD3A31E3}" type="presParOf" srcId="{2B42D27C-6EF7-47AC-BCE6-1F3B5C972C61}" destId="{5B28CC94-50AA-4F62-83C8-35C3FB08D5BD}" srcOrd="1" destOrd="0" presId="urn:microsoft.com/office/officeart/2005/8/layout/pyramid1"/>
    <dgm:cxn modelId="{C5BA4164-3D56-4A48-BEFD-79627EBCE53C}" type="presParOf" srcId="{5B28CC94-50AA-4F62-83C8-35C3FB08D5BD}" destId="{7C17E544-485E-4F38-BD39-38254AE247B2}" srcOrd="0" destOrd="0" presId="urn:microsoft.com/office/officeart/2005/8/layout/pyramid1"/>
    <dgm:cxn modelId="{1BD9C32D-10C1-4A40-B861-7C62A4FB3F12}" type="presParOf" srcId="{5B28CC94-50AA-4F62-83C8-35C3FB08D5BD}" destId="{A4AE3155-BE5F-4D45-8392-BA9B6C74960D}" srcOrd="1" destOrd="0" presId="urn:microsoft.com/office/officeart/2005/8/layout/pyramid1"/>
    <dgm:cxn modelId="{0159A4F7-F66E-4004-8500-C0C18FC3DEFE}" type="presParOf" srcId="{2B42D27C-6EF7-47AC-BCE6-1F3B5C972C61}" destId="{FBC6415C-5432-45F4-9667-8501C03252DC}" srcOrd="2" destOrd="0" presId="urn:microsoft.com/office/officeart/2005/8/layout/pyramid1"/>
    <dgm:cxn modelId="{117060F6-971F-4501-A441-E7DD07A95209}" type="presParOf" srcId="{FBC6415C-5432-45F4-9667-8501C03252DC}" destId="{9C77A6C2-B679-4D27-B371-741FE0152E0C}" srcOrd="0" destOrd="0" presId="urn:microsoft.com/office/officeart/2005/8/layout/pyramid1"/>
    <dgm:cxn modelId="{F7DBE6A5-8121-4784-9B13-0300B6F0E029}" type="presParOf" srcId="{FBC6415C-5432-45F4-9667-8501C03252DC}" destId="{1C8EFA67-C836-4994-A1EA-0263521B65B5}" srcOrd="1" destOrd="0" presId="urn:microsoft.com/office/officeart/2005/8/layout/pyramid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D0B645-62E8-4280-B267-C428D516B9A6}">
      <dsp:nvSpPr>
        <dsp:cNvPr id="0" name=""/>
        <dsp:cNvSpPr/>
      </dsp:nvSpPr>
      <dsp:spPr>
        <a:xfrm>
          <a:off x="2743199" y="0"/>
          <a:ext cx="2743200" cy="1524000"/>
        </a:xfrm>
        <a:prstGeom prst="trapezoid">
          <a:avLst>
            <a:gd name="adj" fmla="val 9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endParaRPr lang="en-US" sz="1700" kern="1200" dirty="0" smtClean="0"/>
        </a:p>
        <a:p>
          <a:pPr lvl="0" algn="ctr" defTabSz="755650">
            <a:lnSpc>
              <a:spcPct val="90000"/>
            </a:lnSpc>
            <a:spcBef>
              <a:spcPct val="0"/>
            </a:spcBef>
            <a:spcAft>
              <a:spcPct val="35000"/>
            </a:spcAft>
          </a:pPr>
          <a:endParaRPr lang="en-US" sz="1700" kern="1200" dirty="0" smtClean="0"/>
        </a:p>
        <a:p>
          <a:pPr lvl="0" algn="ctr" defTabSz="755650">
            <a:lnSpc>
              <a:spcPct val="90000"/>
            </a:lnSpc>
            <a:spcBef>
              <a:spcPct val="0"/>
            </a:spcBef>
            <a:spcAft>
              <a:spcPct val="35000"/>
            </a:spcAft>
          </a:pPr>
          <a:r>
            <a:rPr lang="en-US" sz="2000" kern="1200" dirty="0" smtClean="0"/>
            <a:t>Vehicular </a:t>
          </a:r>
        </a:p>
        <a:p>
          <a:pPr lvl="0" algn="ctr" defTabSz="755650">
            <a:lnSpc>
              <a:spcPct val="90000"/>
            </a:lnSpc>
            <a:spcBef>
              <a:spcPct val="0"/>
            </a:spcBef>
            <a:spcAft>
              <a:spcPct val="35000"/>
            </a:spcAft>
          </a:pPr>
          <a:r>
            <a:rPr lang="en-US" sz="2000" kern="1200" dirty="0" smtClean="0"/>
            <a:t>Homicide</a:t>
          </a:r>
        </a:p>
        <a:p>
          <a:pPr lvl="0" algn="ctr" defTabSz="755650">
            <a:lnSpc>
              <a:spcPct val="90000"/>
            </a:lnSpc>
            <a:spcBef>
              <a:spcPct val="0"/>
            </a:spcBef>
            <a:spcAft>
              <a:spcPct val="35000"/>
            </a:spcAft>
          </a:pPr>
          <a:endParaRPr lang="en-US" sz="1700" kern="1200" dirty="0"/>
        </a:p>
      </dsp:txBody>
      <dsp:txXfrm>
        <a:off x="2743199" y="0"/>
        <a:ext cx="2743200" cy="1524000"/>
      </dsp:txXfrm>
    </dsp:sp>
    <dsp:sp modelId="{7C17E544-485E-4F38-BD39-38254AE247B2}">
      <dsp:nvSpPr>
        <dsp:cNvPr id="0" name=""/>
        <dsp:cNvSpPr/>
      </dsp:nvSpPr>
      <dsp:spPr>
        <a:xfrm>
          <a:off x="1371599" y="1523999"/>
          <a:ext cx="5486400" cy="1524000"/>
        </a:xfrm>
        <a:prstGeom prst="trapezoid">
          <a:avLst>
            <a:gd name="adj" fmla="val 9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endParaRPr lang="en-US" sz="1700" kern="1200" dirty="0" smtClean="0"/>
        </a:p>
        <a:p>
          <a:pPr lvl="0" algn="ctr" defTabSz="755650">
            <a:lnSpc>
              <a:spcPct val="90000"/>
            </a:lnSpc>
            <a:spcBef>
              <a:spcPct val="0"/>
            </a:spcBef>
            <a:spcAft>
              <a:spcPct val="35000"/>
            </a:spcAft>
          </a:pPr>
          <a:endParaRPr lang="en-US" sz="1700" kern="1200" dirty="0" smtClean="0"/>
        </a:p>
        <a:p>
          <a:pPr lvl="0" algn="ctr" defTabSz="755650">
            <a:lnSpc>
              <a:spcPct val="90000"/>
            </a:lnSpc>
            <a:spcBef>
              <a:spcPct val="0"/>
            </a:spcBef>
            <a:spcAft>
              <a:spcPct val="35000"/>
            </a:spcAft>
          </a:pPr>
          <a:r>
            <a:rPr lang="en-US" sz="2400" kern="1200" dirty="0" smtClean="0"/>
            <a:t>Vehicular Assault</a:t>
          </a:r>
        </a:p>
        <a:p>
          <a:pPr lvl="0" algn="ctr" defTabSz="755650">
            <a:lnSpc>
              <a:spcPct val="90000"/>
            </a:lnSpc>
            <a:spcBef>
              <a:spcPct val="0"/>
            </a:spcBef>
            <a:spcAft>
              <a:spcPct val="35000"/>
            </a:spcAft>
          </a:pPr>
          <a:r>
            <a:rPr lang="en-US" sz="2800" kern="1200" dirty="0" smtClean="0"/>
            <a:t>Reckless Driving</a:t>
          </a:r>
        </a:p>
        <a:p>
          <a:pPr lvl="0" algn="ctr" defTabSz="755650">
            <a:lnSpc>
              <a:spcPct val="90000"/>
            </a:lnSpc>
            <a:spcBef>
              <a:spcPct val="0"/>
            </a:spcBef>
            <a:spcAft>
              <a:spcPct val="35000"/>
            </a:spcAft>
          </a:pPr>
          <a:endParaRPr lang="en-US" sz="1700" kern="1200" dirty="0"/>
        </a:p>
      </dsp:txBody>
      <dsp:txXfrm>
        <a:off x="2331719" y="1523999"/>
        <a:ext cx="3566160" cy="1524000"/>
      </dsp:txXfrm>
    </dsp:sp>
    <dsp:sp modelId="{9C77A6C2-B679-4D27-B371-741FE0152E0C}">
      <dsp:nvSpPr>
        <dsp:cNvPr id="0" name=""/>
        <dsp:cNvSpPr/>
      </dsp:nvSpPr>
      <dsp:spPr>
        <a:xfrm>
          <a:off x="0" y="3047999"/>
          <a:ext cx="8229600" cy="1524000"/>
        </a:xfrm>
        <a:prstGeom prst="trapezoid">
          <a:avLst>
            <a:gd name="adj" fmla="val 9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smtClean="0"/>
            <a:t>Speeding</a:t>
          </a:r>
          <a:endParaRPr lang="en-US" sz="3600" kern="1200" dirty="0"/>
        </a:p>
      </dsp:txBody>
      <dsp:txXfrm>
        <a:off x="1440179" y="3047999"/>
        <a:ext cx="5349240" cy="15240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69190" cy="356580"/>
          </a:xfrm>
          <a:prstGeom prst="rect">
            <a:avLst/>
          </a:prstGeom>
        </p:spPr>
        <p:txBody>
          <a:bodyPr vert="horz" lIns="92464" tIns="46232" rIns="92464" bIns="46232" rtlCol="0"/>
          <a:lstStyle>
            <a:lvl1pPr algn="l">
              <a:defRPr sz="1200"/>
            </a:lvl1pPr>
          </a:lstStyle>
          <a:p>
            <a:endParaRPr lang="en-US"/>
          </a:p>
        </p:txBody>
      </p:sp>
      <p:sp>
        <p:nvSpPr>
          <p:cNvPr id="3" name="Date Placeholder 2"/>
          <p:cNvSpPr>
            <a:spLocks noGrp="1"/>
          </p:cNvSpPr>
          <p:nvPr>
            <p:ph type="dt" sz="quarter" idx="1"/>
          </p:nvPr>
        </p:nvSpPr>
        <p:spPr>
          <a:xfrm>
            <a:off x="5317160" y="0"/>
            <a:ext cx="4069190" cy="356580"/>
          </a:xfrm>
          <a:prstGeom prst="rect">
            <a:avLst/>
          </a:prstGeom>
        </p:spPr>
        <p:txBody>
          <a:bodyPr vert="horz" lIns="92464" tIns="46232" rIns="92464" bIns="46232" rtlCol="0"/>
          <a:lstStyle>
            <a:lvl1pPr algn="r">
              <a:defRPr sz="1200"/>
            </a:lvl1pPr>
          </a:lstStyle>
          <a:p>
            <a:fld id="{CCCDDC4E-3B42-487A-8180-B86FC7769F35}" type="datetimeFigureOut">
              <a:rPr lang="en-US" smtClean="0"/>
              <a:t>9/6/2019</a:t>
            </a:fld>
            <a:endParaRPr lang="en-US"/>
          </a:p>
        </p:txBody>
      </p:sp>
      <p:sp>
        <p:nvSpPr>
          <p:cNvPr id="4" name="Footer Placeholder 3"/>
          <p:cNvSpPr>
            <a:spLocks noGrp="1"/>
          </p:cNvSpPr>
          <p:nvPr>
            <p:ph type="ftr" sz="quarter" idx="2"/>
          </p:nvPr>
        </p:nvSpPr>
        <p:spPr>
          <a:xfrm>
            <a:off x="1" y="6745897"/>
            <a:ext cx="4069190" cy="356580"/>
          </a:xfrm>
          <a:prstGeom prst="rect">
            <a:avLst/>
          </a:prstGeom>
        </p:spPr>
        <p:txBody>
          <a:bodyPr vert="horz" lIns="92464" tIns="46232" rIns="92464" bIns="46232" rtlCol="0" anchor="b"/>
          <a:lstStyle>
            <a:lvl1pPr algn="l">
              <a:defRPr sz="1200"/>
            </a:lvl1pPr>
          </a:lstStyle>
          <a:p>
            <a:endParaRPr lang="en-US"/>
          </a:p>
        </p:txBody>
      </p:sp>
      <p:sp>
        <p:nvSpPr>
          <p:cNvPr id="5" name="Slide Number Placeholder 4"/>
          <p:cNvSpPr>
            <a:spLocks noGrp="1"/>
          </p:cNvSpPr>
          <p:nvPr>
            <p:ph type="sldNum" sz="quarter" idx="3"/>
          </p:nvPr>
        </p:nvSpPr>
        <p:spPr>
          <a:xfrm>
            <a:off x="5317160" y="6745897"/>
            <a:ext cx="4069190" cy="356580"/>
          </a:xfrm>
          <a:prstGeom prst="rect">
            <a:avLst/>
          </a:prstGeom>
        </p:spPr>
        <p:txBody>
          <a:bodyPr vert="horz" lIns="92464" tIns="46232" rIns="92464" bIns="46232" rtlCol="0" anchor="b"/>
          <a:lstStyle>
            <a:lvl1pPr algn="r">
              <a:defRPr sz="1200"/>
            </a:lvl1pPr>
          </a:lstStyle>
          <a:p>
            <a:fld id="{6FD132ED-D2A4-47FA-AB16-AEAFF4B65C29}" type="slidenum">
              <a:rPr lang="en-US" smtClean="0"/>
              <a:t>‹#›</a:t>
            </a:fld>
            <a:endParaRPr lang="en-US"/>
          </a:p>
        </p:txBody>
      </p:sp>
    </p:spTree>
    <p:extLst>
      <p:ext uri="{BB962C8B-B14F-4D97-AF65-F5344CB8AC3E}">
        <p14:creationId xmlns:p14="http://schemas.microsoft.com/office/powerpoint/2010/main" val="3040494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4068339" cy="355124"/>
          </a:xfrm>
          <a:prstGeom prst="rect">
            <a:avLst/>
          </a:prstGeom>
        </p:spPr>
        <p:txBody>
          <a:bodyPr vert="horz" lIns="94221" tIns="47111" rIns="94221" bIns="47111" rtlCol="0"/>
          <a:lstStyle>
            <a:lvl1pPr algn="l">
              <a:defRPr sz="1200"/>
            </a:lvl1pPr>
          </a:lstStyle>
          <a:p>
            <a:endParaRPr lang="en-US"/>
          </a:p>
        </p:txBody>
      </p:sp>
      <p:sp>
        <p:nvSpPr>
          <p:cNvPr id="3" name="Date Placeholder 2"/>
          <p:cNvSpPr>
            <a:spLocks noGrp="1"/>
          </p:cNvSpPr>
          <p:nvPr>
            <p:ph type="dt" idx="1"/>
          </p:nvPr>
        </p:nvSpPr>
        <p:spPr>
          <a:xfrm>
            <a:off x="5317967" y="0"/>
            <a:ext cx="4068339" cy="355124"/>
          </a:xfrm>
          <a:prstGeom prst="rect">
            <a:avLst/>
          </a:prstGeom>
        </p:spPr>
        <p:txBody>
          <a:bodyPr vert="horz" lIns="94221" tIns="47111" rIns="94221" bIns="47111" rtlCol="0"/>
          <a:lstStyle>
            <a:lvl1pPr algn="r">
              <a:defRPr sz="1200"/>
            </a:lvl1pPr>
          </a:lstStyle>
          <a:p>
            <a:fld id="{557B91F4-FA85-4C45-A26E-54312B140BAE}" type="datetimeFigureOut">
              <a:rPr lang="en-US" smtClean="0"/>
              <a:pPr/>
              <a:t>9/6/2019</a:t>
            </a:fld>
            <a:endParaRPr lang="en-US"/>
          </a:p>
        </p:txBody>
      </p:sp>
      <p:sp>
        <p:nvSpPr>
          <p:cNvPr id="4" name="Slide Image Placeholder 3"/>
          <p:cNvSpPr>
            <a:spLocks noGrp="1" noRot="1" noChangeAspect="1"/>
          </p:cNvSpPr>
          <p:nvPr>
            <p:ph type="sldImg" idx="2"/>
          </p:nvPr>
        </p:nvSpPr>
        <p:spPr>
          <a:xfrm>
            <a:off x="2921000" y="531813"/>
            <a:ext cx="3549650" cy="2663825"/>
          </a:xfrm>
          <a:prstGeom prst="rect">
            <a:avLst/>
          </a:prstGeom>
          <a:noFill/>
          <a:ln w="12700">
            <a:solidFill>
              <a:prstClr val="black"/>
            </a:solidFill>
          </a:ln>
        </p:spPr>
        <p:txBody>
          <a:bodyPr vert="horz" lIns="94221" tIns="47111" rIns="94221" bIns="47111" rtlCol="0" anchor="ctr"/>
          <a:lstStyle/>
          <a:p>
            <a:endParaRPr lang="en-US"/>
          </a:p>
        </p:txBody>
      </p:sp>
      <p:sp>
        <p:nvSpPr>
          <p:cNvPr id="5" name="Notes Placeholder 4"/>
          <p:cNvSpPr>
            <a:spLocks noGrp="1"/>
          </p:cNvSpPr>
          <p:nvPr>
            <p:ph type="body" sz="quarter" idx="3"/>
          </p:nvPr>
        </p:nvSpPr>
        <p:spPr>
          <a:xfrm>
            <a:off x="938849" y="3373676"/>
            <a:ext cx="7510780" cy="3196114"/>
          </a:xfrm>
          <a:prstGeom prst="rect">
            <a:avLst/>
          </a:prstGeom>
        </p:spPr>
        <p:txBody>
          <a:bodyPr vert="horz" lIns="94221" tIns="47111" rIns="94221" bIns="4711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6746119"/>
            <a:ext cx="4068339" cy="355124"/>
          </a:xfrm>
          <a:prstGeom prst="rect">
            <a:avLst/>
          </a:prstGeom>
        </p:spPr>
        <p:txBody>
          <a:bodyPr vert="horz" lIns="94221" tIns="47111" rIns="94221" bIns="47111" rtlCol="0" anchor="b"/>
          <a:lstStyle>
            <a:lvl1pPr algn="l">
              <a:defRPr sz="1200"/>
            </a:lvl1pPr>
          </a:lstStyle>
          <a:p>
            <a:endParaRPr lang="en-US"/>
          </a:p>
        </p:txBody>
      </p:sp>
      <p:sp>
        <p:nvSpPr>
          <p:cNvPr id="7" name="Slide Number Placeholder 6"/>
          <p:cNvSpPr>
            <a:spLocks noGrp="1"/>
          </p:cNvSpPr>
          <p:nvPr>
            <p:ph type="sldNum" sz="quarter" idx="5"/>
          </p:nvPr>
        </p:nvSpPr>
        <p:spPr>
          <a:xfrm>
            <a:off x="5317967" y="6746119"/>
            <a:ext cx="4068339" cy="355124"/>
          </a:xfrm>
          <a:prstGeom prst="rect">
            <a:avLst/>
          </a:prstGeom>
        </p:spPr>
        <p:txBody>
          <a:bodyPr vert="horz" lIns="94221" tIns="47111" rIns="94221" bIns="47111" rtlCol="0" anchor="b"/>
          <a:lstStyle>
            <a:lvl1pPr algn="r">
              <a:defRPr sz="1200"/>
            </a:lvl1pPr>
          </a:lstStyle>
          <a:p>
            <a:fld id="{7B4F821A-7701-4D49-91FD-D40F76D8006A}" type="slidenum">
              <a:rPr lang="en-US" smtClean="0"/>
              <a:pPr/>
              <a:t>‹#›</a:t>
            </a:fld>
            <a:endParaRPr lang="en-US"/>
          </a:p>
        </p:txBody>
      </p:sp>
    </p:spTree>
    <p:extLst>
      <p:ext uri="{BB962C8B-B14F-4D97-AF65-F5344CB8AC3E}">
        <p14:creationId xmlns:p14="http://schemas.microsoft.com/office/powerpoint/2010/main" val="3267873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Good (morning</a:t>
            </a:r>
            <a:r>
              <a:rPr lang="en-US" baseline="0" dirty="0" smtClean="0"/>
              <a:t>/afternoon).  Thank you so much for inviting me into your classroom today.  My name is ____________________ and I work with our city’s municipal court.  </a:t>
            </a:r>
          </a:p>
          <a:p>
            <a:endParaRPr lang="en-US" baseline="0" dirty="0" smtClean="0"/>
          </a:p>
          <a:p>
            <a:r>
              <a:rPr lang="en-US" baseline="0" dirty="0" smtClean="0"/>
              <a:t>Has anyone here ever been to our municipal court? You don’t have to tell everyone if you were in trouble!  What type of issues do you think we deal with in municipal court?  Okay, those are good thoughts and ideas, we’ll talk a little bit more about that in a minute.</a:t>
            </a:r>
          </a:p>
          <a:p>
            <a:endParaRPr lang="en-US" baseline="0" dirty="0" smtClean="0"/>
          </a:p>
          <a:p>
            <a:r>
              <a:rPr lang="en-US" baseline="0" dirty="0" smtClean="0"/>
              <a:t>Today we are going to spend some time talking about the trial process and how it helps increase traffic safety.</a:t>
            </a:r>
          </a:p>
        </p:txBody>
      </p:sp>
      <p:sp>
        <p:nvSpPr>
          <p:cNvPr id="4" name="Slide Number Placeholder 3"/>
          <p:cNvSpPr>
            <a:spLocks noGrp="1"/>
          </p:cNvSpPr>
          <p:nvPr>
            <p:ph type="sldNum" sz="quarter" idx="10"/>
          </p:nvPr>
        </p:nvSpPr>
        <p:spPr/>
        <p:txBody>
          <a:bodyPr/>
          <a:lstStyle/>
          <a:p>
            <a:fld id="{7B4F821A-7701-4D49-91FD-D40F76D8006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a:t>
            </a:r>
            <a:r>
              <a:rPr lang="en-US" baseline="0" dirty="0" smtClean="0"/>
              <a:t> is the charge?  What does this mean?  This outlines the crime they are being accused of.</a:t>
            </a:r>
          </a:p>
          <a:p>
            <a:endParaRPr lang="en-US" baseline="0" dirty="0" smtClean="0"/>
          </a:p>
          <a:p>
            <a:r>
              <a:rPr lang="en-US" baseline="0" dirty="0" smtClean="0"/>
              <a:t>You will have more detailed information in the packet, but here are the basics. </a:t>
            </a:r>
            <a:r>
              <a:rPr lang="en-US" i="1" baseline="0" dirty="0" smtClean="0"/>
              <a:t>Read slide.</a:t>
            </a:r>
            <a:endParaRPr lang="en-US" dirty="0"/>
          </a:p>
        </p:txBody>
      </p:sp>
      <p:sp>
        <p:nvSpPr>
          <p:cNvPr id="4" name="Slide Number Placeholder 3"/>
          <p:cNvSpPr>
            <a:spLocks noGrp="1"/>
          </p:cNvSpPr>
          <p:nvPr>
            <p:ph type="sldNum" sz="quarter" idx="10"/>
          </p:nvPr>
        </p:nvSpPr>
        <p:spPr/>
        <p:txBody>
          <a:bodyPr/>
          <a:lstStyle/>
          <a:p>
            <a:fld id="{7B4F821A-7701-4D49-91FD-D40F76D8006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Again– What</a:t>
            </a:r>
            <a:r>
              <a:rPr lang="en-US" baseline="0" dirty="0" smtClean="0"/>
              <a:t> is a c</a:t>
            </a:r>
            <a:r>
              <a:rPr lang="en-US" dirty="0" smtClean="0"/>
              <a:t>itation?</a:t>
            </a:r>
            <a:r>
              <a:rPr lang="en-US" baseline="0" dirty="0" smtClean="0"/>
              <a:t>  Right.  </a:t>
            </a:r>
            <a:r>
              <a:rPr lang="en-US" dirty="0" smtClean="0"/>
              <a:t>It’s a ticket.  </a:t>
            </a:r>
          </a:p>
          <a:p>
            <a:endParaRPr lang="en-US" dirty="0" smtClean="0"/>
          </a:p>
          <a:p>
            <a:r>
              <a:rPr lang="en-US" i="1" dirty="0" smtClean="0"/>
              <a:t>Read</a:t>
            </a:r>
            <a:r>
              <a:rPr lang="en-US" i="1" baseline="0" dirty="0" smtClean="0"/>
              <a:t> slide.</a:t>
            </a:r>
            <a:endParaRPr lang="en-US" i="1" dirty="0" smtClean="0"/>
          </a:p>
        </p:txBody>
      </p:sp>
      <p:sp>
        <p:nvSpPr>
          <p:cNvPr id="4" name="Slide Number Placeholder 3"/>
          <p:cNvSpPr>
            <a:spLocks noGrp="1"/>
          </p:cNvSpPr>
          <p:nvPr>
            <p:ph type="sldNum" sz="quarter" idx="10"/>
          </p:nvPr>
        </p:nvSpPr>
        <p:spPr/>
        <p:txBody>
          <a:bodyPr/>
          <a:lstStyle/>
          <a:p>
            <a:fld id="{7B4F821A-7701-4D49-91FD-D40F76D8006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find this person guilty.  You must assess a fine in this range.</a:t>
            </a:r>
            <a:endParaRPr lang="en-US" dirty="0"/>
          </a:p>
        </p:txBody>
      </p:sp>
      <p:sp>
        <p:nvSpPr>
          <p:cNvPr id="4" name="Slide Number Placeholder 3"/>
          <p:cNvSpPr>
            <a:spLocks noGrp="1"/>
          </p:cNvSpPr>
          <p:nvPr>
            <p:ph type="sldNum" sz="quarter" idx="10"/>
          </p:nvPr>
        </p:nvSpPr>
        <p:spPr/>
        <p:txBody>
          <a:bodyPr/>
          <a:lstStyle/>
          <a:p>
            <a:fld id="{7B4F821A-7701-4D49-91FD-D40F76D8006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now time to begin</a:t>
            </a:r>
            <a:r>
              <a:rPr lang="en-US" baseline="0" dirty="0" smtClean="0"/>
              <a:t> deliberations.</a:t>
            </a:r>
          </a:p>
          <a:p>
            <a:endParaRPr lang="en-US" baseline="0" dirty="0" smtClean="0"/>
          </a:p>
          <a:p>
            <a:pPr>
              <a:buFont typeface="Arial" pitchFamily="34" charset="0"/>
              <a:buChar char="•"/>
            </a:pPr>
            <a:r>
              <a:rPr lang="en-US" baseline="0" dirty="0" smtClean="0"/>
              <a:t>Read your jury charges.</a:t>
            </a:r>
          </a:p>
          <a:p>
            <a:pPr>
              <a:buFont typeface="Arial" pitchFamily="34" charset="0"/>
              <a:buChar char="•"/>
            </a:pPr>
            <a:r>
              <a:rPr lang="en-US" baseline="0" dirty="0" smtClean="0"/>
              <a:t>Remember you are the decision-makers, and you make the decision.</a:t>
            </a:r>
          </a:p>
          <a:p>
            <a:pPr>
              <a:buFont typeface="Arial" pitchFamily="34" charset="0"/>
              <a:buChar char="•"/>
            </a:pPr>
            <a:r>
              <a:rPr lang="en-US" baseline="0" dirty="0" smtClean="0"/>
              <a:t>The state needs to prove that the crime was committed (that’s is called the burden of proof).</a:t>
            </a:r>
          </a:p>
          <a:p>
            <a:pPr>
              <a:buFont typeface="Arial" pitchFamily="34" charset="0"/>
              <a:buChar char="•"/>
            </a:pPr>
            <a:r>
              <a:rPr lang="en-US" baseline="0" dirty="0" smtClean="0"/>
              <a:t>The defendant is not required to prove innocence or produce evidence at all.</a:t>
            </a:r>
          </a:p>
          <a:p>
            <a:pPr>
              <a:buFont typeface="Arial" pitchFamily="34" charset="0"/>
              <a:buChar char="•"/>
            </a:pPr>
            <a:r>
              <a:rPr lang="en-US" baseline="0" dirty="0" smtClean="0"/>
              <a:t>Talk about this only with your jury.</a:t>
            </a:r>
          </a:p>
          <a:p>
            <a:pPr>
              <a:buFont typeface="Arial" pitchFamily="34" charset="0"/>
              <a:buChar char="•"/>
            </a:pPr>
            <a:r>
              <a:rPr lang="en-US" baseline="0" dirty="0" smtClean="0"/>
              <a:t>Take about 10 minutes and decide if they are guilty and assess a fine.</a:t>
            </a:r>
            <a:endParaRPr lang="en-US" dirty="0"/>
          </a:p>
        </p:txBody>
      </p:sp>
      <p:sp>
        <p:nvSpPr>
          <p:cNvPr id="4" name="Slide Number Placeholder 3"/>
          <p:cNvSpPr>
            <a:spLocks noGrp="1"/>
          </p:cNvSpPr>
          <p:nvPr>
            <p:ph type="sldNum" sz="quarter" idx="10"/>
          </p:nvPr>
        </p:nvSpPr>
        <p:spPr/>
        <p:txBody>
          <a:bodyPr/>
          <a:lstStyle/>
          <a:p>
            <a:fld id="{7B4F821A-7701-4D49-91FD-D40F76D8006A}"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After</a:t>
            </a:r>
            <a:r>
              <a:rPr lang="en-US" i="1" baseline="0" dirty="0" smtClean="0"/>
              <a:t> you have received all of the judgments back, then you can reveal what the juries did.  Write it up on the board.  There are bound to be some differences.  Discuss why there were differences.  Were they surprised that there were differences.  Then you can click forward and discuss the different pictures and facts that each group had.  </a:t>
            </a:r>
            <a:endParaRPr lang="en-US" i="1" dirty="0"/>
          </a:p>
        </p:txBody>
      </p:sp>
      <p:sp>
        <p:nvSpPr>
          <p:cNvPr id="4" name="Slide Number Placeholder 3"/>
          <p:cNvSpPr>
            <a:spLocks noGrp="1"/>
          </p:cNvSpPr>
          <p:nvPr>
            <p:ph type="sldNum" sz="quarter" idx="10"/>
          </p:nvPr>
        </p:nvSpPr>
        <p:spPr/>
        <p:txBody>
          <a:bodyPr/>
          <a:lstStyle/>
          <a:p>
            <a:fld id="{7B4F821A-7701-4D49-91FD-D40F76D8006A}"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4F821A-7701-4D49-91FD-D40F76D8006A}" type="slidenum">
              <a:rPr lang="en-US" smtClean="0"/>
              <a:pPr/>
              <a:t>15</a:t>
            </a:fld>
            <a:endParaRPr lang="en-US"/>
          </a:p>
        </p:txBody>
      </p:sp>
    </p:spTree>
    <p:extLst>
      <p:ext uri="{BB962C8B-B14F-4D97-AF65-F5344CB8AC3E}">
        <p14:creationId xmlns:p14="http://schemas.microsoft.com/office/powerpoint/2010/main" val="17510889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4F821A-7701-4D49-91FD-D40F76D8006A}" type="slidenum">
              <a:rPr lang="en-US" smtClean="0"/>
              <a:pPr/>
              <a:t>16</a:t>
            </a:fld>
            <a:endParaRPr lang="en-US"/>
          </a:p>
        </p:txBody>
      </p:sp>
    </p:spTree>
    <p:extLst>
      <p:ext uri="{BB962C8B-B14F-4D97-AF65-F5344CB8AC3E}">
        <p14:creationId xmlns:p14="http://schemas.microsoft.com/office/powerpoint/2010/main" val="29282295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4F821A-7701-4D49-91FD-D40F76D8006A}" type="slidenum">
              <a:rPr lang="en-US" smtClean="0"/>
              <a:pPr/>
              <a:t>17</a:t>
            </a:fld>
            <a:endParaRPr lang="en-US"/>
          </a:p>
        </p:txBody>
      </p:sp>
    </p:spTree>
    <p:extLst>
      <p:ext uri="{BB962C8B-B14F-4D97-AF65-F5344CB8AC3E}">
        <p14:creationId xmlns:p14="http://schemas.microsoft.com/office/powerpoint/2010/main" val="38480826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4F821A-7701-4D49-91FD-D40F76D8006A}" type="slidenum">
              <a:rPr lang="en-US" smtClean="0"/>
              <a:pPr/>
              <a:t>18</a:t>
            </a:fld>
            <a:endParaRPr lang="en-US"/>
          </a:p>
        </p:txBody>
      </p:sp>
    </p:spTree>
    <p:extLst>
      <p:ext uri="{BB962C8B-B14F-4D97-AF65-F5344CB8AC3E}">
        <p14:creationId xmlns:p14="http://schemas.microsoft.com/office/powerpoint/2010/main" val="16119026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4F821A-7701-4D49-91FD-D40F76D8006A}" type="slidenum">
              <a:rPr lang="en-US" smtClean="0"/>
              <a:pPr/>
              <a:t>19</a:t>
            </a:fld>
            <a:endParaRPr lang="en-US"/>
          </a:p>
        </p:txBody>
      </p:sp>
    </p:spTree>
    <p:extLst>
      <p:ext uri="{BB962C8B-B14F-4D97-AF65-F5344CB8AC3E}">
        <p14:creationId xmlns:p14="http://schemas.microsoft.com/office/powerpoint/2010/main" val="150731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a:t>
            </a:r>
            <a:r>
              <a:rPr lang="en-US" baseline="0" dirty="0" smtClean="0"/>
              <a:t> am the judge of the municipal court.  All municipal judges are public officers, most of whom are appointed—although there are a few cities where municipal judges are elected.  I was appointed by our city council.  As a judge I have to do a lot of things, but some of the most important parts of my job is to preside over trials.  As a judge I have the ability to hear facts as presented by the prosecution and the defense, to decide which facts and arguments are believable and whether I think the defendant committed a crime, and then I render judgment.  Basically, that means that I say the defendant is guilty or whether he or she is not guilty.  If the defendant is guilty, there is some penalty associated with that crime (in our case a fine) that the defendant must pay, and I need to make sure that it happens through execution of the judgment.</a:t>
            </a:r>
            <a:endParaRPr lang="en-US" dirty="0"/>
          </a:p>
        </p:txBody>
      </p:sp>
      <p:sp>
        <p:nvSpPr>
          <p:cNvPr id="4" name="Slide Number Placeholder 3"/>
          <p:cNvSpPr>
            <a:spLocks noGrp="1"/>
          </p:cNvSpPr>
          <p:nvPr>
            <p:ph type="sldNum" sz="quarter" idx="10"/>
          </p:nvPr>
        </p:nvSpPr>
        <p:spPr/>
        <p:txBody>
          <a:bodyPr/>
          <a:lstStyle/>
          <a:p>
            <a:fld id="{7B4F821A-7701-4D49-91FD-D40F76D8006A}"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decision could be as extensive or short as you want.</a:t>
            </a:r>
          </a:p>
          <a:p>
            <a:endParaRPr lang="en-US" baseline="0" dirty="0" smtClean="0"/>
          </a:p>
          <a:p>
            <a:r>
              <a:rPr lang="en-US" baseline="0" dirty="0" smtClean="0"/>
              <a:t>You could talk to them about how they were affected by the language that they used, the way that they looked, or their attitude.  </a:t>
            </a:r>
          </a:p>
          <a:p>
            <a:endParaRPr lang="en-US" baseline="0" dirty="0" smtClean="0"/>
          </a:p>
          <a:p>
            <a:r>
              <a:rPr lang="en-US" baseline="0" dirty="0" smtClean="0"/>
              <a:t>This is where you can show that essentially the basic facts were the same, but some groups had more details than others.  Two of the groups had exactly the same language used for testimony.  Did they come to the conclusion?  Did they come to different ones?  Why?</a:t>
            </a:r>
          </a:p>
          <a:p>
            <a:endParaRPr lang="en-US" baseline="0" dirty="0" smtClean="0"/>
          </a:p>
          <a:p>
            <a:r>
              <a:rPr lang="en-US" baseline="0" dirty="0" smtClean="0"/>
              <a:t>What was the most important information that your group considered when making </a:t>
            </a:r>
            <a:r>
              <a:rPr lang="en-US" baseline="0" smtClean="0"/>
              <a:t>the decision?</a:t>
            </a:r>
            <a:endParaRPr lang="en-US" dirty="0"/>
          </a:p>
        </p:txBody>
      </p:sp>
      <p:sp>
        <p:nvSpPr>
          <p:cNvPr id="4" name="Slide Number Placeholder 3"/>
          <p:cNvSpPr>
            <a:spLocks noGrp="1"/>
          </p:cNvSpPr>
          <p:nvPr>
            <p:ph type="sldNum" sz="quarter" idx="10"/>
          </p:nvPr>
        </p:nvSpPr>
        <p:spPr/>
        <p:txBody>
          <a:bodyPr/>
          <a:lstStyle/>
          <a:p>
            <a:fld id="{7B4F821A-7701-4D49-91FD-D40F76D8006A}"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 you for your time.  Hopefully, you have a good understanding</a:t>
            </a:r>
            <a:r>
              <a:rPr lang="en-US" baseline="0" dirty="0" smtClean="0"/>
              <a:t> about what happens at municipal court and how juries work.</a:t>
            </a:r>
          </a:p>
          <a:p>
            <a:endParaRPr lang="en-US" baseline="0" dirty="0" smtClean="0"/>
          </a:p>
          <a:p>
            <a:r>
              <a:rPr lang="en-US" baseline="0" dirty="0" smtClean="0"/>
              <a:t>Here is my contact information if I can ever help you out with anything. </a:t>
            </a:r>
            <a:endParaRPr lang="en-US" dirty="0"/>
          </a:p>
        </p:txBody>
      </p:sp>
      <p:sp>
        <p:nvSpPr>
          <p:cNvPr id="4" name="Slide Number Placeholder 3"/>
          <p:cNvSpPr>
            <a:spLocks noGrp="1"/>
          </p:cNvSpPr>
          <p:nvPr>
            <p:ph type="sldNum" sz="quarter" idx="10"/>
          </p:nvPr>
        </p:nvSpPr>
        <p:spPr/>
        <p:txBody>
          <a:bodyPr/>
          <a:lstStyle/>
          <a:p>
            <a:fld id="{7B4F821A-7701-4D49-91FD-D40F76D8006A}"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asked you earlier what type of issues you thought we dealt with.  Well a shorter way to say that is:  What is our </a:t>
            </a:r>
            <a:r>
              <a:rPr lang="en-US" baseline="0" dirty="0" smtClean="0"/>
              <a:t>Jurisdiction?  It’s kind of a big word, and you all may not be terribly familiar with it, but a court’s jurisdiction basically means which problems or issues it is allowed to handle.  So the municipal court has jurisdiction over criminal misdemeanors punishable by fine only. So we don’t see people accused of crimes where confinement is a part of the punishment.  What does confinement mean?  What does it mean if you are confined?  Any thoughts? (</a:t>
            </a:r>
            <a:r>
              <a:rPr lang="en-US" i="1" baseline="0" dirty="0" smtClean="0"/>
              <a:t>short discussion</a:t>
            </a:r>
            <a:r>
              <a:rPr lang="en-US" baseline="0" dirty="0" smtClean="0"/>
              <a:t>) For our purposes we are talking about going to jail.  So we don’t hear any cases that involve jail time.  Now there is a possibility that you can still go to jail as a result of a fine-only misdemeanor if you don’t pay a fine, but generally we deal with crimes that are punished only by a fine.  These cases can be found in state law or in an ordinance (which is a law that is passed by the city)</a:t>
            </a:r>
          </a:p>
          <a:p>
            <a:endParaRPr lang="en-US" baseline="0" dirty="0" smtClean="0"/>
          </a:p>
          <a:p>
            <a:r>
              <a:rPr lang="en-US" baseline="0" dirty="0" smtClean="0"/>
              <a:t>What types of offenses or crimes can you think of that would be fine only?</a:t>
            </a:r>
          </a:p>
          <a:p>
            <a:r>
              <a:rPr lang="en-US" baseline="0" dirty="0" smtClean="0"/>
              <a:t>That’s good.  Speeding, traffic offenses, those are state offenses.  Can you think of any ordinances?  Curfew?</a:t>
            </a:r>
          </a:p>
          <a:p>
            <a:endParaRPr lang="en-US" baseline="0" dirty="0" smtClean="0"/>
          </a:p>
          <a:p>
            <a:r>
              <a:rPr lang="en-US" baseline="0" dirty="0" smtClean="0"/>
              <a:t>Well, what I heard from you most (</a:t>
            </a:r>
            <a:r>
              <a:rPr lang="en-US" i="1" baseline="0" dirty="0" smtClean="0"/>
              <a:t>or from one person/fit to the situation</a:t>
            </a:r>
            <a:r>
              <a:rPr lang="en-US" baseline="0" dirty="0" smtClean="0"/>
              <a:t>) is traffic offenses.  And you’re right that is the most common.  Let’s talk for just a minute about traffic offenses.</a:t>
            </a:r>
          </a:p>
        </p:txBody>
      </p:sp>
      <p:sp>
        <p:nvSpPr>
          <p:cNvPr id="4" name="Slide Number Placeholder 3"/>
          <p:cNvSpPr>
            <a:spLocks noGrp="1"/>
          </p:cNvSpPr>
          <p:nvPr>
            <p:ph type="sldNum" sz="quarter" idx="10"/>
          </p:nvPr>
        </p:nvSpPr>
        <p:spPr/>
        <p:txBody>
          <a:bodyPr/>
          <a:lstStyle/>
          <a:p>
            <a:fld id="{7B4F821A-7701-4D49-91FD-D40F76D8006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Overall,</a:t>
            </a:r>
            <a:r>
              <a:rPr lang="en-US" baseline="0" dirty="0" smtClean="0"/>
              <a:t> in Texas municipal courts, we see about 7.85 million new cases filed each year.  But 6.5 million of those were traffic cases.  So 83% percent of municipal court cases are traffic cases.</a:t>
            </a:r>
          </a:p>
          <a:p>
            <a:endParaRPr lang="en-US" baseline="0" dirty="0" smtClean="0"/>
          </a:p>
          <a:p>
            <a:r>
              <a:rPr lang="en-US" baseline="0" dirty="0" smtClean="0"/>
              <a:t>Do you think it is important to enforce these?  Why?</a:t>
            </a:r>
          </a:p>
          <a:p>
            <a:endParaRPr lang="en-US" baseline="0" dirty="0" smtClean="0"/>
          </a:p>
          <a:p>
            <a:r>
              <a:rPr lang="en-US" baseline="0" dirty="0" smtClean="0"/>
              <a:t>Those are all good reasons…  It keeps us safe on the roads, etc…</a:t>
            </a:r>
            <a:endParaRPr lang="en-US" dirty="0"/>
          </a:p>
        </p:txBody>
      </p:sp>
      <p:sp>
        <p:nvSpPr>
          <p:cNvPr id="4" name="Slide Number Placeholder 3"/>
          <p:cNvSpPr>
            <a:spLocks noGrp="1"/>
          </p:cNvSpPr>
          <p:nvPr>
            <p:ph type="sldNum" sz="quarter" idx="10"/>
          </p:nvPr>
        </p:nvSpPr>
        <p:spPr/>
        <p:txBody>
          <a:bodyPr/>
          <a:lstStyle/>
          <a:p>
            <a:fld id="{7B4F821A-7701-4D49-91FD-D40F76D8006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Let’s look at this picture.</a:t>
            </a:r>
            <a:r>
              <a:rPr lang="en-US" baseline="0" dirty="0" smtClean="0"/>
              <a:t>  This pyramid represents traffic related crimes.  At the bottom, we see speeding…  This is most common of these offense as represented by the broad base of the pyramid on the screen.  Now, many of you may be thinking that speeding is not a huge deal…  you speed from time to time, or your parents speed, or everybody speeds.  But if speeding is not enforced-- that can have a direct effect on a lot of things.  Perhaps people that speed will notice that they never get stopped so they can speed a little faster…  Maybe people that don’t usually speed don’t ever see enforcement so they decide it doesn’t matter and they speed a little bit, too.  And so more people are speeding and speeding at higher rates of speed.  This gives us a broader base of the pyramid above, and then we might see more reckless driving, vehicular assault, or heaven forbid, vehicular homicide and somebody dies because people just want to get somewhere a little bit quicker.  Do you see how that might work?</a:t>
            </a:r>
          </a:p>
          <a:p>
            <a:endParaRPr lang="en-US" baseline="0" dirty="0" smtClean="0"/>
          </a:p>
          <a:p>
            <a:r>
              <a:rPr lang="en-US" baseline="0" dirty="0" smtClean="0"/>
              <a:t>Let’s have another example…  Think about some of your teachers.  Say you have one teacher that is a real stickler about getting to class on time.  Say they keep very close track of tardiness, and report you to the office, or give you detention, etc.  Do you have teachers like that?  If not, imagine that you do.  Now imagine that you have another teacher that isn’t really aware of people coming in late, and doesn’t keep close track of it.  Which teacher probably has more people coming in late?  That teacher that doesn’t enforce the tardiness might have more and more people show up late, and those late will be later and later.  And then those taking their time in the hall may get into more trouble.   </a:t>
            </a:r>
          </a:p>
          <a:p>
            <a:endParaRPr lang="en-US" baseline="0" dirty="0" smtClean="0"/>
          </a:p>
          <a:p>
            <a:r>
              <a:rPr lang="en-US" baseline="0" dirty="0" smtClean="0"/>
              <a:t>A reason to enforce traffic laws is not just individual deterrence, but also general deterrence: setting an example.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B4F821A-7701-4D49-91FD-D40F76D8006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 me ask all of you a question.  If</a:t>
            </a:r>
            <a:r>
              <a:rPr lang="en-US" baseline="0" dirty="0" smtClean="0"/>
              <a:t> you received a speeding citation (or a ticket- as most people call it), do you know what all of your options are?  What can you do if you get one of those?</a:t>
            </a:r>
          </a:p>
          <a:p>
            <a:pPr>
              <a:buFont typeface="Arial" pitchFamily="34" charset="0"/>
              <a:buChar char="•"/>
            </a:pPr>
            <a:r>
              <a:rPr lang="en-US" baseline="0" dirty="0" smtClean="0"/>
              <a:t>Pay it (you can either enter a plea of guilty or no contest or just pay it, and the court will convict you and accept the money).</a:t>
            </a:r>
          </a:p>
          <a:p>
            <a:pPr>
              <a:buFont typeface="Arial" pitchFamily="34" charset="0"/>
              <a:buChar char="•"/>
            </a:pPr>
            <a:r>
              <a:rPr lang="en-US" baseline="0" dirty="0" smtClean="0"/>
              <a:t>Driving Safety Course (do you all know what that is?)  It is often referred to as defensive driving.  Basically, you can take a class once a year and get your ticket dismissed (after you pay some costs and fees).</a:t>
            </a:r>
          </a:p>
          <a:p>
            <a:pPr>
              <a:buFont typeface="Arial" pitchFamily="34" charset="0"/>
              <a:buChar char="•"/>
            </a:pPr>
            <a:r>
              <a:rPr lang="en-US" baseline="0" dirty="0" smtClean="0"/>
              <a:t>Deferred Disposition (the judge can at his discretion– if he chooses to– allow you to do something like take a DSC or do community service and stay out of trouble and then you can get your charge dismissed (after you pay some costs and fees).</a:t>
            </a:r>
          </a:p>
          <a:p>
            <a:pPr>
              <a:buFont typeface="Arial" pitchFamily="34" charset="0"/>
              <a:buChar char="•"/>
            </a:pPr>
            <a:r>
              <a:rPr lang="en-US" baseline="0" dirty="0" smtClean="0"/>
              <a:t>Plea not guilty.  If you want to fight the charge, you can plead not guilty and go to trial.  This might be a bench trial or a jury trial.  </a:t>
            </a:r>
          </a:p>
          <a:p>
            <a:pPr>
              <a:buFont typeface="Arial" pitchFamily="34" charset="0"/>
              <a:buChar char="•"/>
            </a:pPr>
            <a:endParaRPr lang="en-US" baseline="0" dirty="0" smtClean="0"/>
          </a:p>
          <a:p>
            <a:pPr>
              <a:buFont typeface="Arial" pitchFamily="34" charset="0"/>
              <a:buChar char="•"/>
            </a:pPr>
            <a:r>
              <a:rPr lang="en-US" baseline="0" dirty="0" smtClean="0"/>
              <a:t>A bench trial means that your case is tried before the judge alone.  The judge decides guilt or innocence, issues the judgment, assesses the fine, etc.  About 99% of trials in municipal court are bench trials.</a:t>
            </a:r>
          </a:p>
          <a:p>
            <a:pPr>
              <a:buFont typeface="Arial" pitchFamily="34" charset="0"/>
              <a:buChar char="•"/>
            </a:pPr>
            <a:r>
              <a:rPr lang="en-US" baseline="0" dirty="0" smtClean="0"/>
              <a:t>So what does it mean to have a jury trial?  I am sure you have seen these on TV.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B4F821A-7701-4D49-91FD-D40F76D8006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Texas everyone has a right to a jury trial by an impartial jury.  This is interesting</a:t>
            </a:r>
            <a:r>
              <a:rPr lang="en-US" baseline="0" dirty="0" smtClean="0"/>
              <a:t> and an important part of our laws.  The U.S. Constitution guarantees the right to a jury trial, however that right is limited to defendants charged with offenses punishable by imprisonment for more than six months.  Now, we talked about jurisdiction earlier and we know that in municipal court we don’t hear cases punishable by confinement (or imprisonment).  However, in Texas, under our Texas Constitution, the right to a jury trial extends to all criminal matters, including fine-only offenses.  So, we do see jury trials in municipal court.</a:t>
            </a:r>
          </a:p>
          <a:p>
            <a:endParaRPr lang="en-US" baseline="0" dirty="0" smtClean="0"/>
          </a:p>
          <a:p>
            <a:r>
              <a:rPr lang="en-US" baseline="0" dirty="0" smtClean="0"/>
              <a:t>I want you to look at that sentence up there “Everyone has a right to a trial by an impartial jury.”  What does impartial mean?  </a:t>
            </a:r>
          </a:p>
        </p:txBody>
      </p:sp>
      <p:sp>
        <p:nvSpPr>
          <p:cNvPr id="4" name="Slide Number Placeholder 3"/>
          <p:cNvSpPr>
            <a:spLocks noGrp="1"/>
          </p:cNvSpPr>
          <p:nvPr>
            <p:ph type="sldNum" sz="quarter" idx="10"/>
          </p:nvPr>
        </p:nvSpPr>
        <p:spPr/>
        <p:txBody>
          <a:bodyPr/>
          <a:lstStyle/>
          <a:p>
            <a:fld id="{7B4F821A-7701-4D49-91FD-D40F76D8006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 definition from</a:t>
            </a:r>
            <a:r>
              <a:rPr lang="en-US" baseline="0" dirty="0" smtClean="0"/>
              <a:t> the dictionary.  If you are impartial you:</a:t>
            </a:r>
          </a:p>
          <a:p>
            <a:pPr>
              <a:buFont typeface="Arial" pitchFamily="34" charset="0"/>
              <a:buChar char="•"/>
            </a:pPr>
            <a:r>
              <a:rPr lang="en-US" baseline="0" dirty="0" smtClean="0"/>
              <a:t>Favor neither (you don’t lean toward the prosecution or defense)</a:t>
            </a:r>
          </a:p>
          <a:p>
            <a:pPr>
              <a:buFont typeface="Arial" pitchFamily="34" charset="0"/>
              <a:buChar char="•"/>
            </a:pPr>
            <a:r>
              <a:rPr lang="en-US" baseline="0" dirty="0" smtClean="0"/>
              <a:t>Disinterested doesn’t mean you don’t care, but that you don’t have an interest in the outcome.  It won’t matter to you one way or the other whether they are guilty or not.  That’s why you can’t sit on the jury for your Mom or husband or wife…</a:t>
            </a:r>
          </a:p>
          <a:p>
            <a:pPr>
              <a:buFont typeface="Arial" pitchFamily="34" charset="0"/>
              <a:buChar char="•"/>
            </a:pPr>
            <a:r>
              <a:rPr lang="en-US" dirty="0" smtClean="0"/>
              <a:t>Treat</a:t>
            </a:r>
            <a:r>
              <a:rPr lang="en-US" baseline="0" dirty="0" smtClean="0"/>
              <a:t> all alike</a:t>
            </a:r>
          </a:p>
          <a:p>
            <a:pPr>
              <a:buFont typeface="Arial" pitchFamily="34" charset="0"/>
              <a:buChar char="•"/>
            </a:pPr>
            <a:r>
              <a:rPr lang="en-US" baseline="0" dirty="0" smtClean="0"/>
              <a:t>Are unbiased</a:t>
            </a:r>
          </a:p>
          <a:p>
            <a:pPr>
              <a:buFont typeface="Arial" pitchFamily="34" charset="0"/>
              <a:buChar char="•"/>
            </a:pPr>
            <a:r>
              <a:rPr lang="en-US" baseline="0" dirty="0" smtClean="0"/>
              <a:t>Are equitable, fair, and just</a:t>
            </a:r>
          </a:p>
          <a:p>
            <a:pPr>
              <a:buFont typeface="Arial" pitchFamily="34" charset="0"/>
              <a:buChar char="•"/>
            </a:pPr>
            <a:endParaRPr lang="en-US" baseline="0" dirty="0" smtClean="0"/>
          </a:p>
          <a:p>
            <a:pPr>
              <a:buFont typeface="Arial" pitchFamily="34" charset="0"/>
              <a:buChar char="•"/>
            </a:pPr>
            <a:r>
              <a:rPr lang="en-US" baseline="0" dirty="0" smtClean="0"/>
              <a:t>Okay.  So let’s get into our activity for the day.  Do you all think you can be impartial jurors?  Okay you are going to form juries in groups of 6 (or as close as we can get to that)</a:t>
            </a:r>
            <a:endParaRPr lang="en-US" dirty="0"/>
          </a:p>
        </p:txBody>
      </p:sp>
      <p:sp>
        <p:nvSpPr>
          <p:cNvPr id="4" name="Slide Number Placeholder 3"/>
          <p:cNvSpPr>
            <a:spLocks noGrp="1"/>
          </p:cNvSpPr>
          <p:nvPr>
            <p:ph type="sldNum" sz="quarter" idx="10"/>
          </p:nvPr>
        </p:nvSpPr>
        <p:spPr/>
        <p:txBody>
          <a:bodyPr/>
          <a:lstStyle/>
          <a:p>
            <a:fld id="{7B4F821A-7701-4D49-91FD-D40F76D8006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Juries in municipal court are made up of 6 people.</a:t>
            </a:r>
          </a:p>
          <a:p>
            <a:r>
              <a:rPr lang="en-US" i="1" dirty="0" smtClean="0"/>
              <a:t>**For reinforcement after this exercise, tell the teacher of the web-based Pick six game</a:t>
            </a:r>
            <a:r>
              <a:rPr lang="en-US" i="1" baseline="0" dirty="0" smtClean="0"/>
              <a:t> to supplement this lesson.</a:t>
            </a:r>
          </a:p>
          <a:p>
            <a:endParaRPr lang="en-US" i="1" baseline="0" dirty="0" smtClean="0"/>
          </a:p>
          <a:p>
            <a:r>
              <a:rPr lang="en-US" i="1" baseline="0" dirty="0" smtClean="0"/>
              <a:t>You can divide them up however is easiest.  Here are some suggestions:</a:t>
            </a:r>
          </a:p>
          <a:p>
            <a:pPr>
              <a:buFont typeface="Arial" pitchFamily="34" charset="0"/>
              <a:buChar char="•"/>
            </a:pPr>
            <a:r>
              <a:rPr lang="en-US" i="1" baseline="0" dirty="0" smtClean="0"/>
              <a:t>If you have spoken to the teacher prior to your visit, you can have them grouped already.  This could save some time.</a:t>
            </a:r>
          </a:p>
          <a:p>
            <a:pPr>
              <a:buFont typeface="Arial" pitchFamily="34" charset="0"/>
              <a:buChar char="•"/>
            </a:pPr>
            <a:r>
              <a:rPr lang="en-US" i="1" baseline="0" dirty="0" smtClean="0"/>
              <a:t>You can have them count off 1-6 (or whatever number of groups is required), and then tell them to group by number</a:t>
            </a:r>
          </a:p>
          <a:p>
            <a:pPr>
              <a:buFont typeface="Arial" pitchFamily="34" charset="0"/>
              <a:buChar char="•"/>
            </a:pPr>
            <a:r>
              <a:rPr lang="en-US" i="1" baseline="0" dirty="0" smtClean="0"/>
              <a:t>You can have them draw numbers 1-6 and then find their groups.  </a:t>
            </a:r>
          </a:p>
          <a:p>
            <a:pPr>
              <a:buFont typeface="Arial" pitchFamily="34" charset="0"/>
              <a:buChar char="•"/>
            </a:pPr>
            <a:endParaRPr lang="en-US" i="1" baseline="0" dirty="0" smtClean="0"/>
          </a:p>
          <a:p>
            <a:pPr>
              <a:buFont typeface="Arial" pitchFamily="34" charset="0"/>
              <a:buChar char="•"/>
            </a:pPr>
            <a:r>
              <a:rPr lang="en-US" i="1" baseline="0" dirty="0" smtClean="0"/>
              <a:t>It is important for them to pull their chairs or desks together if possible and to separate from the other groups for deliberations.</a:t>
            </a:r>
          </a:p>
          <a:p>
            <a:pPr>
              <a:buFont typeface="Arial" pitchFamily="34" charset="0"/>
              <a:buChar char="•"/>
            </a:pPr>
            <a:endParaRPr lang="en-US" i="0" baseline="0" dirty="0" smtClean="0"/>
          </a:p>
          <a:p>
            <a:pPr>
              <a:buFont typeface="Arial" pitchFamily="34" charset="0"/>
              <a:buChar char="•"/>
            </a:pPr>
            <a:r>
              <a:rPr lang="en-US" i="0" baseline="0" dirty="0" smtClean="0"/>
              <a:t>I am giving each jury a packet.  This is your packet, and not to be shared with other juries.  </a:t>
            </a:r>
          </a:p>
          <a:p>
            <a:pPr>
              <a:buFont typeface="Arial" pitchFamily="34" charset="0"/>
              <a:buChar char="•"/>
            </a:pPr>
            <a:endParaRPr lang="en-US" i="0" baseline="0" dirty="0" smtClean="0"/>
          </a:p>
          <a:p>
            <a:pPr>
              <a:buFont typeface="Arial" pitchFamily="34" charset="0"/>
              <a:buChar char="•"/>
            </a:pPr>
            <a:r>
              <a:rPr lang="en-US" i="0" baseline="0" dirty="0" smtClean="0"/>
              <a:t>In the packet you will find: (1) The charge, (2) The facts, (3) The evidence in the form of testimony, and (4) A judgment form</a:t>
            </a:r>
          </a:p>
          <a:p>
            <a:pPr lvl="0">
              <a:buFont typeface="Arial" pitchFamily="34" charset="0"/>
              <a:buNone/>
            </a:pPr>
            <a:endParaRPr lang="en-US" i="0" baseline="0" dirty="0" smtClean="0"/>
          </a:p>
          <a:p>
            <a:pPr lvl="0">
              <a:buFont typeface="Arial" pitchFamily="34" charset="0"/>
              <a:buNone/>
            </a:pPr>
            <a:r>
              <a:rPr lang="en-US" i="0" baseline="0" dirty="0" smtClean="0"/>
              <a:t>Before you open your packets, let’s discuss a couple of things.</a:t>
            </a:r>
          </a:p>
          <a:p>
            <a:pPr lvl="1">
              <a:buFont typeface="Arial" pitchFamily="34" charset="0"/>
              <a:buChar char="•"/>
            </a:pPr>
            <a:endParaRPr lang="en-US" i="0" dirty="0"/>
          </a:p>
        </p:txBody>
      </p:sp>
      <p:sp>
        <p:nvSpPr>
          <p:cNvPr id="4" name="Slide Number Placeholder 3"/>
          <p:cNvSpPr>
            <a:spLocks noGrp="1"/>
          </p:cNvSpPr>
          <p:nvPr>
            <p:ph type="sldNum" sz="quarter" idx="10"/>
          </p:nvPr>
        </p:nvSpPr>
        <p:spPr/>
        <p:txBody>
          <a:bodyPr/>
          <a:lstStyle/>
          <a:p>
            <a:fld id="{7B4F821A-7701-4D49-91FD-D40F76D8006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10A2F5F1-9DEE-4909-B8BE-CA4AA39D3460}" type="datetime1">
              <a:rPr lang="en-US" smtClean="0"/>
              <a:t>9/6/2019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6D821C0A-907D-4311-9880-4C3173C40220}"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2D66B3-57F8-42E2-BFC0-587DDED7779B}" type="datetime1">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21C0A-907D-4311-9880-4C3173C4022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37D4C6-EF9C-423A-AE02-7CE20EDFE5C9}" type="datetime1">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21C0A-907D-4311-9880-4C3173C4022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4D0990-6E03-4CB1-82F5-AABE4B1AE8B6}" type="datetime1">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21C0A-907D-4311-9880-4C3173C4022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DD5D36B-C96A-433A-84ED-C329E6A75190}" type="datetime1">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21C0A-907D-4311-9880-4C3173C40220}"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0BAC87-B3F4-492F-BF36-C2652B89FF6F}" type="datetime1">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821C0A-907D-4311-9880-4C3173C4022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7E6ACF-F2E6-456D-B057-7A824801C83F}" type="datetime1">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821C0A-907D-4311-9880-4C3173C40220}"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EFF4B97-63F8-4D7E-8328-4D873FDFE954}" type="datetime1">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821C0A-907D-4311-9880-4C3173C4022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84C57C-7F59-4DD4-969C-8FBD8DF6BD4D}" type="datetime1">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821C0A-907D-4311-9880-4C3173C402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407CD1B-02F0-4D0F-8A96-257433576F9C}" type="datetime1">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821C0A-907D-4311-9880-4C3173C4022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F2B44202-824B-480A-A49C-4CC67E5EA390}" type="datetime1">
              <a:rPr lang="en-US" smtClean="0"/>
              <a:t>9/6/2019</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6D821C0A-907D-4311-9880-4C3173C4022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76F50BEC-5DB0-476D-B6F8-FBCB4E322C38}" type="datetime1">
              <a:rPr lang="en-US" smtClean="0"/>
              <a:t>9/6/2019</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6D821C0A-907D-4311-9880-4C3173C4022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image" Target="../media/image10.jpeg"/></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jury trials and Traffic Safety</a:t>
            </a:r>
            <a:endParaRPr lang="en-US" dirty="0"/>
          </a:p>
        </p:txBody>
      </p:sp>
      <p:sp>
        <p:nvSpPr>
          <p:cNvPr id="3" name="Subtitle 2"/>
          <p:cNvSpPr>
            <a:spLocks noGrp="1"/>
          </p:cNvSpPr>
          <p:nvPr>
            <p:ph type="subTitle" idx="1"/>
          </p:nvPr>
        </p:nvSpPr>
        <p:spPr/>
        <p:txBody>
          <a:bodyPr/>
          <a:lstStyle/>
          <a:p>
            <a:r>
              <a:rPr lang="en-US" dirty="0" smtClean="0"/>
              <a:t>Name</a:t>
            </a:r>
          </a:p>
          <a:p>
            <a:r>
              <a:rPr lang="en-US" dirty="0" smtClean="0"/>
              <a:t>Municipal Court (Judge/Administrator/Clerk)</a:t>
            </a:r>
          </a:p>
          <a:p>
            <a:r>
              <a:rPr lang="en-US" dirty="0" smtClean="0"/>
              <a:t>City of Blank</a:t>
            </a:r>
            <a:endParaRPr lang="en-US" dirty="0"/>
          </a:p>
        </p:txBody>
      </p:sp>
      <p:sp>
        <p:nvSpPr>
          <p:cNvPr id="4" name="Slide Number Placeholder 3"/>
          <p:cNvSpPr>
            <a:spLocks noGrp="1"/>
          </p:cNvSpPr>
          <p:nvPr>
            <p:ph type="sldNum" sz="quarter" idx="12"/>
          </p:nvPr>
        </p:nvSpPr>
        <p:spPr/>
        <p:txBody>
          <a:bodyPr/>
          <a:lstStyle/>
          <a:p>
            <a:fld id="{6D821C0A-907D-4311-9880-4C3173C40220}"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Charge</a:t>
            </a:r>
            <a:endParaRPr lang="en-US" dirty="0"/>
          </a:p>
        </p:txBody>
      </p:sp>
      <p:sp>
        <p:nvSpPr>
          <p:cNvPr id="3" name="Content Placeholder 2"/>
          <p:cNvSpPr>
            <a:spLocks noGrp="1"/>
          </p:cNvSpPr>
          <p:nvPr>
            <p:ph idx="1"/>
          </p:nvPr>
        </p:nvSpPr>
        <p:spPr/>
        <p:txBody>
          <a:bodyPr>
            <a:normAutofit/>
          </a:bodyPr>
          <a:lstStyle/>
          <a:p>
            <a:r>
              <a:rPr lang="en-US" dirty="0" smtClean="0"/>
              <a:t>The Defendant, stands charged by Complaint with the offense of "</a:t>
            </a:r>
            <a:r>
              <a:rPr lang="en-US" b="1" u="sng" dirty="0" smtClean="0"/>
              <a:t>Speeding</a:t>
            </a:r>
            <a:r>
              <a:rPr lang="en-US" dirty="0" smtClean="0"/>
              <a:t>,” to which charge the Defendant has pleaded "Not Guilty."</a:t>
            </a:r>
          </a:p>
          <a:p>
            <a:r>
              <a:rPr lang="en-US" dirty="0" smtClean="0"/>
              <a:t>A person commits an offense if that person operates a motor vehicle on a public street or highway at a speed in excess of the posted speed limit. </a:t>
            </a:r>
          </a:p>
          <a:p>
            <a:endParaRPr lang="en-US" dirty="0"/>
          </a:p>
        </p:txBody>
      </p:sp>
      <p:sp>
        <p:nvSpPr>
          <p:cNvPr id="4" name="Slide Number Placeholder 3"/>
          <p:cNvSpPr>
            <a:spLocks noGrp="1"/>
          </p:cNvSpPr>
          <p:nvPr>
            <p:ph type="sldNum" sz="quarter" idx="12"/>
          </p:nvPr>
        </p:nvSpPr>
        <p:spPr/>
        <p:txBody>
          <a:bodyPr/>
          <a:lstStyle/>
          <a:p>
            <a:fld id="{6D821C0A-907D-4311-9880-4C3173C40220}"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Facts</a:t>
            </a:r>
            <a:endParaRPr lang="en-US" dirty="0"/>
          </a:p>
        </p:txBody>
      </p:sp>
      <p:sp>
        <p:nvSpPr>
          <p:cNvPr id="3" name="Content Placeholder 2"/>
          <p:cNvSpPr>
            <a:spLocks noGrp="1"/>
          </p:cNvSpPr>
          <p:nvPr>
            <p:ph idx="1"/>
          </p:nvPr>
        </p:nvSpPr>
        <p:spPr/>
        <p:txBody>
          <a:bodyPr/>
          <a:lstStyle/>
          <a:p>
            <a:r>
              <a:rPr lang="en-US" dirty="0" smtClean="0"/>
              <a:t>The police officer pulled over the defendant for speeding saying that the speed detection device showed defendant to be traveling 51 mph in a 40 mph speed zone.</a:t>
            </a:r>
          </a:p>
          <a:p>
            <a:r>
              <a:rPr lang="en-US" dirty="0" smtClean="0"/>
              <a:t>Defendant was issued a citation, and later entered a plea of not guilty.</a:t>
            </a:r>
          </a:p>
          <a:p>
            <a:r>
              <a:rPr lang="en-US" dirty="0" smtClean="0"/>
              <a:t>More specific evidence and information is available in your jury packet.</a:t>
            </a:r>
            <a:endParaRPr lang="en-US" dirty="0"/>
          </a:p>
        </p:txBody>
      </p:sp>
      <p:sp>
        <p:nvSpPr>
          <p:cNvPr id="4" name="Slide Number Placeholder 3"/>
          <p:cNvSpPr>
            <a:spLocks noGrp="1"/>
          </p:cNvSpPr>
          <p:nvPr>
            <p:ph type="sldNum" sz="quarter" idx="12"/>
          </p:nvPr>
        </p:nvSpPr>
        <p:spPr/>
        <p:txBody>
          <a:bodyPr/>
          <a:lstStyle/>
          <a:p>
            <a:fld id="{6D821C0A-907D-4311-9880-4C3173C40220}"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Punishment Range</a:t>
            </a:r>
            <a:endParaRPr lang="en-US" dirty="0"/>
          </a:p>
        </p:txBody>
      </p:sp>
      <p:sp>
        <p:nvSpPr>
          <p:cNvPr id="3" name="Content Placeholder 2"/>
          <p:cNvSpPr>
            <a:spLocks noGrp="1"/>
          </p:cNvSpPr>
          <p:nvPr>
            <p:ph idx="1"/>
          </p:nvPr>
        </p:nvSpPr>
        <p:spPr/>
        <p:txBody>
          <a:bodyPr/>
          <a:lstStyle/>
          <a:p>
            <a:r>
              <a:rPr lang="en-US" dirty="0" smtClean="0"/>
              <a:t>A person guilty of this offense shall be punished by a fine of not less than one dollar ($1.00) nor more than two hundred dollars ($200.00).</a:t>
            </a:r>
          </a:p>
          <a:p>
            <a:pPr>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6D821C0A-907D-4311-9880-4C3173C40220}"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Deliberations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Read your jury charges</a:t>
            </a:r>
          </a:p>
          <a:p>
            <a:r>
              <a:rPr lang="en-US" dirty="0" smtClean="0"/>
              <a:t>You are the exclusive decision-makers </a:t>
            </a:r>
          </a:p>
          <a:p>
            <a:r>
              <a:rPr lang="en-US" dirty="0" smtClean="0"/>
              <a:t>The burden of proof is on the State</a:t>
            </a:r>
          </a:p>
          <a:p>
            <a:r>
              <a:rPr lang="en-US" dirty="0" smtClean="0"/>
              <a:t>Defendant is not required to prove innocence or produce any evidence at all</a:t>
            </a:r>
          </a:p>
          <a:p>
            <a:r>
              <a:rPr lang="en-US" dirty="0" smtClean="0"/>
              <a:t>You are not to talk about this case with any person not of your jury</a:t>
            </a:r>
          </a:p>
          <a:p>
            <a:r>
              <a:rPr lang="en-US" dirty="0" smtClean="0"/>
              <a:t>Take 10 minutes or so and come up with a conclusion</a:t>
            </a:r>
          </a:p>
          <a:p>
            <a:pPr lvl="1"/>
            <a:r>
              <a:rPr lang="en-US" dirty="0" smtClean="0"/>
              <a:t>Guilty or not guilty</a:t>
            </a:r>
          </a:p>
          <a:p>
            <a:pPr lvl="1"/>
            <a:r>
              <a:rPr lang="en-US" dirty="0" smtClean="0"/>
              <a:t>If guilty, what is the fine?</a:t>
            </a:r>
            <a:endParaRPr lang="en-US" dirty="0"/>
          </a:p>
        </p:txBody>
      </p:sp>
      <p:sp>
        <p:nvSpPr>
          <p:cNvPr id="4" name="Slide Number Placeholder 3"/>
          <p:cNvSpPr>
            <a:spLocks noGrp="1"/>
          </p:cNvSpPr>
          <p:nvPr>
            <p:ph type="sldNum" sz="quarter" idx="12"/>
          </p:nvPr>
        </p:nvSpPr>
        <p:spPr/>
        <p:txBody>
          <a:bodyPr/>
          <a:lstStyle/>
          <a:p>
            <a:fld id="{6D821C0A-907D-4311-9880-4C3173C40220}"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Judgment and Sentence</a:t>
            </a:r>
            <a:endParaRPr lang="en-US" dirty="0"/>
          </a:p>
        </p:txBody>
      </p:sp>
      <p:sp>
        <p:nvSpPr>
          <p:cNvPr id="3" name="Content Placeholder 2"/>
          <p:cNvSpPr>
            <a:spLocks noGrp="1"/>
          </p:cNvSpPr>
          <p:nvPr>
            <p:ph idx="1"/>
          </p:nvPr>
        </p:nvSpPr>
        <p:spPr/>
        <p:txBody>
          <a:bodyPr/>
          <a:lstStyle/>
          <a:p>
            <a:r>
              <a:rPr lang="en-US" dirty="0" smtClean="0"/>
              <a:t>Was the defendant guilty?</a:t>
            </a:r>
          </a:p>
          <a:p>
            <a:r>
              <a:rPr lang="en-US" dirty="0" smtClean="0"/>
              <a:t>If so, what fine did you assess?</a:t>
            </a:r>
          </a:p>
          <a:p>
            <a:r>
              <a:rPr lang="en-US" dirty="0" smtClean="0"/>
              <a:t>Bring back your judgment form to me</a:t>
            </a:r>
            <a:endParaRPr lang="en-US" dirty="0"/>
          </a:p>
        </p:txBody>
      </p:sp>
      <p:sp>
        <p:nvSpPr>
          <p:cNvPr id="4" name="Slide Number Placeholder 3"/>
          <p:cNvSpPr>
            <a:spLocks noGrp="1"/>
          </p:cNvSpPr>
          <p:nvPr>
            <p:ph type="sldNum" sz="quarter" idx="12"/>
          </p:nvPr>
        </p:nvSpPr>
        <p:spPr/>
        <p:txBody>
          <a:bodyPr/>
          <a:lstStyle/>
          <a:p>
            <a:fld id="{6D821C0A-907D-4311-9880-4C3173C40220}"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Group #1</a:t>
            </a:r>
            <a:endParaRPr lang="en-US" dirty="0"/>
          </a:p>
        </p:txBody>
      </p:sp>
      <p:pic>
        <p:nvPicPr>
          <p:cNvPr id="6" name="Content Placeholder 5" descr="scaredconfusedgirl.jpg"/>
          <p:cNvPicPr>
            <a:picLocks noGrp="1" noChangeAspect="1"/>
          </p:cNvPicPr>
          <p:nvPr>
            <p:ph sz="half" idx="1"/>
          </p:nvPr>
        </p:nvPicPr>
        <p:blipFill>
          <a:blip r:embed="rId3" cstate="print"/>
          <a:stretch>
            <a:fillRect/>
          </a:stretch>
        </p:blipFill>
        <p:spPr>
          <a:xfrm>
            <a:off x="787202" y="1770063"/>
            <a:ext cx="3394472" cy="4525962"/>
          </a:xfrm>
        </p:spPr>
      </p:pic>
      <p:pic>
        <p:nvPicPr>
          <p:cNvPr id="7" name="Content Placeholder 6" descr="copaward.jpg"/>
          <p:cNvPicPr>
            <a:picLocks noGrp="1" noChangeAspect="1"/>
          </p:cNvPicPr>
          <p:nvPr>
            <p:ph sz="half" idx="2"/>
          </p:nvPr>
        </p:nvPicPr>
        <p:blipFill>
          <a:blip r:embed="rId4" cstate="print"/>
          <a:stretch>
            <a:fillRect/>
          </a:stretch>
        </p:blipFill>
        <p:spPr>
          <a:xfrm>
            <a:off x="4745038" y="1823244"/>
            <a:ext cx="3860800" cy="4419600"/>
          </a:xfrm>
        </p:spPr>
      </p:pic>
      <p:sp>
        <p:nvSpPr>
          <p:cNvPr id="3" name="Slide Number Placeholder 2"/>
          <p:cNvSpPr>
            <a:spLocks noGrp="1"/>
          </p:cNvSpPr>
          <p:nvPr>
            <p:ph type="sldNum" sz="quarter" idx="12"/>
          </p:nvPr>
        </p:nvSpPr>
        <p:spPr/>
        <p:txBody>
          <a:bodyPr/>
          <a:lstStyle/>
          <a:p>
            <a:fld id="{6D821C0A-907D-4311-9880-4C3173C40220}"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Group #2</a:t>
            </a:r>
            <a:endParaRPr lang="en-US" dirty="0"/>
          </a:p>
        </p:txBody>
      </p:sp>
      <p:pic>
        <p:nvPicPr>
          <p:cNvPr id="6" name="Content Placeholder 5" descr="youngpriest.jpg"/>
          <p:cNvPicPr>
            <a:picLocks noGrp="1" noChangeAspect="1"/>
          </p:cNvPicPr>
          <p:nvPr>
            <p:ph sz="half" idx="1"/>
          </p:nvPr>
        </p:nvPicPr>
        <p:blipFill>
          <a:blip r:embed="rId3" cstate="print"/>
          <a:stretch>
            <a:fillRect/>
          </a:stretch>
        </p:blipFill>
        <p:spPr>
          <a:xfrm>
            <a:off x="762000" y="1752600"/>
            <a:ext cx="3276600" cy="4567751"/>
          </a:xfrm>
        </p:spPr>
      </p:pic>
      <p:pic>
        <p:nvPicPr>
          <p:cNvPr id="7" name="Content Placeholder 6" descr="barney-fife.jpg"/>
          <p:cNvPicPr>
            <a:picLocks noGrp="1" noChangeAspect="1"/>
          </p:cNvPicPr>
          <p:nvPr>
            <p:ph sz="half" idx="2"/>
          </p:nvPr>
        </p:nvPicPr>
        <p:blipFill>
          <a:blip r:embed="rId4" cstate="print"/>
          <a:stretch>
            <a:fillRect/>
          </a:stretch>
        </p:blipFill>
        <p:spPr>
          <a:xfrm>
            <a:off x="5166784" y="1770063"/>
            <a:ext cx="3017308" cy="4525962"/>
          </a:xfrm>
        </p:spPr>
      </p:pic>
      <p:sp>
        <p:nvSpPr>
          <p:cNvPr id="3" name="Slide Number Placeholder 2"/>
          <p:cNvSpPr>
            <a:spLocks noGrp="1"/>
          </p:cNvSpPr>
          <p:nvPr>
            <p:ph type="sldNum" sz="quarter" idx="12"/>
          </p:nvPr>
        </p:nvSpPr>
        <p:spPr/>
        <p:txBody>
          <a:bodyPr/>
          <a:lstStyle/>
          <a:p>
            <a:fld id="{6D821C0A-907D-4311-9880-4C3173C40220}"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Group #3</a:t>
            </a:r>
            <a:endParaRPr lang="en-US" dirty="0"/>
          </a:p>
        </p:txBody>
      </p:sp>
      <p:pic>
        <p:nvPicPr>
          <p:cNvPr id="6" name="Content Placeholder 5" descr="businessmanblack.jpg"/>
          <p:cNvPicPr>
            <a:picLocks noGrp="1" noChangeAspect="1"/>
          </p:cNvPicPr>
          <p:nvPr>
            <p:ph sz="half" idx="1"/>
          </p:nvPr>
        </p:nvPicPr>
        <p:blipFill>
          <a:blip r:embed="rId3" cstate="print"/>
          <a:stretch>
            <a:fillRect/>
          </a:stretch>
        </p:blipFill>
        <p:spPr>
          <a:xfrm>
            <a:off x="973706" y="1770063"/>
            <a:ext cx="3021464" cy="4525962"/>
          </a:xfrm>
        </p:spPr>
      </p:pic>
      <p:pic>
        <p:nvPicPr>
          <p:cNvPr id="7" name="Content Placeholder 6" descr="redneck sheriff.jpg"/>
          <p:cNvPicPr>
            <a:picLocks noGrp="1" noChangeAspect="1"/>
          </p:cNvPicPr>
          <p:nvPr>
            <p:ph sz="half" idx="2"/>
          </p:nvPr>
        </p:nvPicPr>
        <p:blipFill>
          <a:blip r:embed="rId4" cstate="print"/>
          <a:stretch>
            <a:fillRect/>
          </a:stretch>
        </p:blipFill>
        <p:spPr>
          <a:xfrm>
            <a:off x="4419600" y="1828800"/>
            <a:ext cx="4102926" cy="4102926"/>
          </a:xfrm>
        </p:spPr>
      </p:pic>
      <p:sp>
        <p:nvSpPr>
          <p:cNvPr id="3" name="Slide Number Placeholder 2"/>
          <p:cNvSpPr>
            <a:spLocks noGrp="1"/>
          </p:cNvSpPr>
          <p:nvPr>
            <p:ph type="sldNum" sz="quarter" idx="12"/>
          </p:nvPr>
        </p:nvSpPr>
        <p:spPr/>
        <p:txBody>
          <a:bodyPr/>
          <a:lstStyle/>
          <a:p>
            <a:fld id="{6D821C0A-907D-4311-9880-4C3173C40220}"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Group #4</a:t>
            </a:r>
            <a:endParaRPr lang="en-US" dirty="0"/>
          </a:p>
        </p:txBody>
      </p:sp>
      <p:pic>
        <p:nvPicPr>
          <p:cNvPr id="6" name="Content Placeholder 5" descr="oldladybig.jpg"/>
          <p:cNvPicPr>
            <a:picLocks noGrp="1" noChangeAspect="1"/>
          </p:cNvPicPr>
          <p:nvPr>
            <p:ph sz="half" idx="1"/>
          </p:nvPr>
        </p:nvPicPr>
        <p:blipFill>
          <a:blip r:embed="rId3" cstate="print"/>
          <a:stretch>
            <a:fillRect/>
          </a:stretch>
        </p:blipFill>
        <p:spPr>
          <a:xfrm>
            <a:off x="465138" y="1912779"/>
            <a:ext cx="4038600" cy="4240530"/>
          </a:xfrm>
        </p:spPr>
      </p:pic>
      <p:pic>
        <p:nvPicPr>
          <p:cNvPr id="7" name="Content Placeholder 6" descr="youngfemalecop.jpg"/>
          <p:cNvPicPr>
            <a:picLocks noGrp="1" noChangeAspect="1"/>
          </p:cNvPicPr>
          <p:nvPr>
            <p:ph sz="half" idx="2"/>
          </p:nvPr>
        </p:nvPicPr>
        <p:blipFill>
          <a:blip r:embed="rId4" cstate="print"/>
          <a:stretch>
            <a:fillRect/>
          </a:stretch>
        </p:blipFill>
        <p:spPr>
          <a:xfrm>
            <a:off x="4656138" y="2512336"/>
            <a:ext cx="4038600" cy="3041415"/>
          </a:xfrm>
        </p:spPr>
      </p:pic>
      <p:sp>
        <p:nvSpPr>
          <p:cNvPr id="3" name="Slide Number Placeholder 2"/>
          <p:cNvSpPr>
            <a:spLocks noGrp="1"/>
          </p:cNvSpPr>
          <p:nvPr>
            <p:ph type="sldNum" sz="quarter" idx="12"/>
          </p:nvPr>
        </p:nvSpPr>
        <p:spPr/>
        <p:txBody>
          <a:bodyPr/>
          <a:lstStyle/>
          <a:p>
            <a:fld id="{6D821C0A-907D-4311-9880-4C3173C40220}"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Group #5</a:t>
            </a:r>
            <a:endParaRPr lang="en-US" dirty="0"/>
          </a:p>
        </p:txBody>
      </p:sp>
      <p:pic>
        <p:nvPicPr>
          <p:cNvPr id="8" name="Content Placeholder 7" descr="young business woman.jpg"/>
          <p:cNvPicPr>
            <a:picLocks noGrp="1" noChangeAspect="1"/>
          </p:cNvPicPr>
          <p:nvPr>
            <p:ph sz="half" idx="1"/>
          </p:nvPr>
        </p:nvPicPr>
        <p:blipFill>
          <a:blip r:embed="rId3" cstate="print"/>
          <a:stretch>
            <a:fillRect/>
          </a:stretch>
        </p:blipFill>
        <p:spPr>
          <a:xfrm>
            <a:off x="980813" y="1770063"/>
            <a:ext cx="3007250" cy="4525962"/>
          </a:xfrm>
        </p:spPr>
      </p:pic>
      <p:pic>
        <p:nvPicPr>
          <p:cNvPr id="7" name="Content Placeholder 6" descr="black police officer.jpg"/>
          <p:cNvPicPr>
            <a:picLocks noGrp="1" noChangeAspect="1"/>
          </p:cNvPicPr>
          <p:nvPr>
            <p:ph sz="half" idx="2"/>
          </p:nvPr>
        </p:nvPicPr>
        <p:blipFill>
          <a:blip r:embed="rId4" cstate="print"/>
          <a:stretch>
            <a:fillRect/>
          </a:stretch>
        </p:blipFill>
        <p:spPr>
          <a:xfrm>
            <a:off x="4953000" y="1752600"/>
            <a:ext cx="3508375" cy="4459799"/>
          </a:xfrm>
        </p:spPr>
      </p:pic>
      <p:sp>
        <p:nvSpPr>
          <p:cNvPr id="3" name="Slide Number Placeholder 2"/>
          <p:cNvSpPr>
            <a:spLocks noGrp="1"/>
          </p:cNvSpPr>
          <p:nvPr>
            <p:ph type="sldNum" sz="quarter" idx="12"/>
          </p:nvPr>
        </p:nvSpPr>
        <p:spPr/>
        <p:txBody>
          <a:bodyPr/>
          <a:lstStyle/>
          <a:p>
            <a:fld id="{6D821C0A-907D-4311-9880-4C3173C40220}"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Municipal Judge</a:t>
            </a:r>
          </a:p>
          <a:p>
            <a:pPr lvl="1"/>
            <a:r>
              <a:rPr lang="en-US" dirty="0" smtClean="0"/>
              <a:t>Appointed or Elected Public Officer</a:t>
            </a:r>
          </a:p>
          <a:p>
            <a:pPr lvl="1"/>
            <a:r>
              <a:rPr lang="en-US" dirty="0" smtClean="0"/>
              <a:t>Judicial Powers or Abilities</a:t>
            </a:r>
          </a:p>
          <a:p>
            <a:pPr lvl="2"/>
            <a:r>
              <a:rPr lang="en-US" dirty="0" smtClean="0"/>
              <a:t>To hear facts</a:t>
            </a:r>
          </a:p>
          <a:p>
            <a:pPr lvl="2"/>
            <a:r>
              <a:rPr lang="en-US" dirty="0" smtClean="0"/>
              <a:t>To decide</a:t>
            </a:r>
          </a:p>
          <a:p>
            <a:pPr lvl="2"/>
            <a:r>
              <a:rPr lang="en-US" dirty="0" smtClean="0"/>
              <a:t>To render judgment</a:t>
            </a:r>
          </a:p>
          <a:p>
            <a:pPr lvl="2"/>
            <a:r>
              <a:rPr lang="en-US" dirty="0" smtClean="0"/>
              <a:t>To execute the judgment </a:t>
            </a:r>
          </a:p>
        </p:txBody>
      </p:sp>
      <p:sp>
        <p:nvSpPr>
          <p:cNvPr id="4" name="Slide Number Placeholder 3"/>
          <p:cNvSpPr>
            <a:spLocks noGrp="1"/>
          </p:cNvSpPr>
          <p:nvPr>
            <p:ph type="sldNum" sz="quarter" idx="12"/>
          </p:nvPr>
        </p:nvSpPr>
        <p:spPr/>
        <p:txBody>
          <a:bodyPr/>
          <a:lstStyle/>
          <a:p>
            <a:fld id="{6D821C0A-907D-4311-9880-4C3173C40220}"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Discussion</a:t>
            </a:r>
            <a:endParaRPr lang="en-US" dirty="0"/>
          </a:p>
        </p:txBody>
      </p:sp>
      <p:sp>
        <p:nvSpPr>
          <p:cNvPr id="3" name="Content Placeholder 2"/>
          <p:cNvSpPr>
            <a:spLocks noGrp="1"/>
          </p:cNvSpPr>
          <p:nvPr>
            <p:ph idx="1"/>
          </p:nvPr>
        </p:nvSpPr>
        <p:spPr/>
        <p:txBody>
          <a:bodyPr/>
          <a:lstStyle/>
          <a:p>
            <a:r>
              <a:rPr lang="en-US" dirty="0" smtClean="0"/>
              <a:t>Why did you decide as you did?</a:t>
            </a:r>
          </a:p>
          <a:p>
            <a:r>
              <a:rPr lang="en-US" dirty="0" smtClean="0"/>
              <a:t>Why do you think there were different results?</a:t>
            </a:r>
          </a:p>
          <a:p>
            <a:r>
              <a:rPr lang="en-US" dirty="0" smtClean="0"/>
              <a:t>Would you have come to a different decision without a picture?</a:t>
            </a:r>
          </a:p>
          <a:p>
            <a:r>
              <a:rPr lang="en-US" dirty="0" smtClean="0"/>
              <a:t>Do you see the importance of a judge and jury and the difficulty of their job?</a:t>
            </a:r>
          </a:p>
        </p:txBody>
      </p:sp>
      <p:sp>
        <p:nvSpPr>
          <p:cNvPr id="4" name="Slide Number Placeholder 3"/>
          <p:cNvSpPr>
            <a:spLocks noGrp="1"/>
          </p:cNvSpPr>
          <p:nvPr>
            <p:ph type="sldNum" sz="quarter" idx="12"/>
          </p:nvPr>
        </p:nvSpPr>
        <p:spPr/>
        <p:txBody>
          <a:bodyPr/>
          <a:lstStyle/>
          <a:p>
            <a:fld id="{6D821C0A-907D-4311-9880-4C3173C40220}"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 for Your Time!</a:t>
            </a:r>
            <a:endParaRPr lang="en-US" dirty="0"/>
          </a:p>
        </p:txBody>
      </p:sp>
      <p:sp>
        <p:nvSpPr>
          <p:cNvPr id="3" name="Content Placeholder 2"/>
          <p:cNvSpPr>
            <a:spLocks noGrp="1"/>
          </p:cNvSpPr>
          <p:nvPr>
            <p:ph idx="1"/>
          </p:nvPr>
        </p:nvSpPr>
        <p:spPr/>
        <p:txBody>
          <a:bodyPr/>
          <a:lstStyle/>
          <a:p>
            <a:r>
              <a:rPr lang="en-US" dirty="0" smtClean="0"/>
              <a:t>Contact information</a:t>
            </a:r>
          </a:p>
          <a:p>
            <a:pPr lvl="1"/>
            <a:r>
              <a:rPr lang="en-US" dirty="0" smtClean="0"/>
              <a:t>Name</a:t>
            </a:r>
          </a:p>
          <a:p>
            <a:pPr lvl="1"/>
            <a:r>
              <a:rPr lang="en-US" dirty="0" smtClean="0"/>
              <a:t>Court Address</a:t>
            </a:r>
          </a:p>
          <a:p>
            <a:pPr lvl="1"/>
            <a:r>
              <a:rPr lang="en-US" dirty="0" smtClean="0"/>
              <a:t>Email address</a:t>
            </a:r>
          </a:p>
        </p:txBody>
      </p:sp>
      <p:sp>
        <p:nvSpPr>
          <p:cNvPr id="4" name="Slide Number Placeholder 3"/>
          <p:cNvSpPr>
            <a:spLocks noGrp="1"/>
          </p:cNvSpPr>
          <p:nvPr>
            <p:ph type="sldNum" sz="quarter" idx="12"/>
          </p:nvPr>
        </p:nvSpPr>
        <p:spPr/>
        <p:txBody>
          <a:bodyPr/>
          <a:lstStyle/>
          <a:p>
            <a:fld id="{6D821C0A-907D-4311-9880-4C3173C40220}" type="slidenum">
              <a:rPr lang="en-US" smtClean="0"/>
              <a:pPr/>
              <a:t>21</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Jurisdiction</a:t>
            </a:r>
            <a:endParaRPr lang="en-US" dirty="0"/>
          </a:p>
        </p:txBody>
      </p:sp>
      <p:sp>
        <p:nvSpPr>
          <p:cNvPr id="3" name="Content Placeholder 2"/>
          <p:cNvSpPr>
            <a:spLocks noGrp="1"/>
          </p:cNvSpPr>
          <p:nvPr>
            <p:ph idx="1"/>
          </p:nvPr>
        </p:nvSpPr>
        <p:spPr/>
        <p:txBody>
          <a:bodyPr/>
          <a:lstStyle/>
          <a:p>
            <a:r>
              <a:rPr lang="en-US" dirty="0" smtClean="0"/>
              <a:t>Criminal misdemeanors punishable by fine only</a:t>
            </a:r>
          </a:p>
          <a:p>
            <a:pPr lvl="1"/>
            <a:r>
              <a:rPr lang="en-US" dirty="0" smtClean="0"/>
              <a:t>No confinement</a:t>
            </a:r>
          </a:p>
          <a:p>
            <a:r>
              <a:rPr lang="en-US" dirty="0" smtClean="0"/>
              <a:t>Criminal municipal ordinance cases</a:t>
            </a:r>
          </a:p>
          <a:p>
            <a:r>
              <a:rPr lang="en-US" dirty="0" smtClean="0"/>
              <a:t>What types of offenses or crimes can you think of that would fall under these categories?</a:t>
            </a:r>
          </a:p>
        </p:txBody>
      </p:sp>
      <p:sp>
        <p:nvSpPr>
          <p:cNvPr id="4" name="Slide Number Placeholder 3"/>
          <p:cNvSpPr>
            <a:spLocks noGrp="1"/>
          </p:cNvSpPr>
          <p:nvPr>
            <p:ph type="sldNum" sz="quarter" idx="12"/>
          </p:nvPr>
        </p:nvSpPr>
        <p:spPr/>
        <p:txBody>
          <a:bodyPr/>
          <a:lstStyle/>
          <a:p>
            <a:fld id="{6D821C0A-907D-4311-9880-4C3173C4022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Traffic Offenses</a:t>
            </a:r>
            <a:endParaRPr lang="en-US" dirty="0"/>
          </a:p>
        </p:txBody>
      </p:sp>
      <p:sp>
        <p:nvSpPr>
          <p:cNvPr id="3" name="Content Placeholder 2"/>
          <p:cNvSpPr>
            <a:spLocks noGrp="1"/>
          </p:cNvSpPr>
          <p:nvPr>
            <p:ph idx="1"/>
          </p:nvPr>
        </p:nvSpPr>
        <p:spPr/>
        <p:txBody>
          <a:bodyPr/>
          <a:lstStyle/>
          <a:p>
            <a:r>
              <a:rPr lang="en-US" dirty="0" smtClean="0"/>
              <a:t>7.85 million new cases filed in municipal court each year</a:t>
            </a:r>
          </a:p>
          <a:p>
            <a:r>
              <a:rPr lang="en-US" dirty="0" smtClean="0"/>
              <a:t>6.5 million of those cases were traffic cases</a:t>
            </a:r>
          </a:p>
          <a:p>
            <a:r>
              <a:rPr lang="en-US" dirty="0" smtClean="0"/>
              <a:t>About 83% of municipal court cases are traffic cases</a:t>
            </a:r>
          </a:p>
          <a:p>
            <a:r>
              <a:rPr lang="en-US" dirty="0" smtClean="0"/>
              <a:t>Why is it important to enforce our traffic laws?</a:t>
            </a:r>
          </a:p>
          <a:p>
            <a:endParaRPr lang="en-US" dirty="0"/>
          </a:p>
        </p:txBody>
      </p:sp>
      <p:sp>
        <p:nvSpPr>
          <p:cNvPr id="4" name="Slide Number Placeholder 3"/>
          <p:cNvSpPr>
            <a:spLocks noGrp="1"/>
          </p:cNvSpPr>
          <p:nvPr>
            <p:ph type="sldNum" sz="quarter" idx="12"/>
          </p:nvPr>
        </p:nvSpPr>
        <p:spPr/>
        <p:txBody>
          <a:bodyPr/>
          <a:lstStyle/>
          <a:p>
            <a:fld id="{6D821C0A-907D-4311-9880-4C3173C4022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tle 2"/>
          <p:cNvPicPr>
            <a:picLocks noGrp="1" noChangeArrowheads="1"/>
          </p:cNvPicPr>
          <p:nvPr>
            <p:ph type="title"/>
          </p:nvPr>
        </p:nvPicPr>
        <p:blipFill>
          <a:blip r:embed="rId3" cstate="print"/>
          <a:srcRect/>
          <a:stretch>
            <a:fillRect/>
          </a:stretch>
        </p:blipFill>
        <p:spPr bwMode="auto">
          <a:xfrm>
            <a:off x="457200" y="160338"/>
            <a:ext cx="8229600" cy="1201737"/>
          </a:xfrm>
          <a:noFill/>
        </p:spPr>
      </p:pic>
      <p:graphicFrame>
        <p:nvGraphicFramePr>
          <p:cNvPr id="4" name="Content Placeholder 3"/>
          <p:cNvGraphicFramePr>
            <a:graphicFrameLocks noGrp="1"/>
          </p:cNvGraphicFramePr>
          <p:nvPr>
            <p:ph idx="1"/>
          </p:nvPr>
        </p:nvGraphicFramePr>
        <p:xfrm>
          <a:off x="481012" y="1547812"/>
          <a:ext cx="8229600" cy="4572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Slide Number Placeholder 1"/>
          <p:cNvSpPr>
            <a:spLocks noGrp="1"/>
          </p:cNvSpPr>
          <p:nvPr>
            <p:ph type="sldNum" sz="quarter" idx="12"/>
          </p:nvPr>
        </p:nvSpPr>
        <p:spPr/>
        <p:txBody>
          <a:bodyPr/>
          <a:lstStyle/>
          <a:p>
            <a:fld id="{6D821C0A-907D-4311-9880-4C3173C40220}" type="slidenum">
              <a:rPr lang="en-US" smtClean="0"/>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Defendant’s Options</a:t>
            </a:r>
            <a:endParaRPr lang="en-US" dirty="0"/>
          </a:p>
        </p:txBody>
      </p:sp>
      <p:sp>
        <p:nvSpPr>
          <p:cNvPr id="3" name="Content Placeholder 2"/>
          <p:cNvSpPr>
            <a:spLocks noGrp="1"/>
          </p:cNvSpPr>
          <p:nvPr>
            <p:ph idx="1"/>
          </p:nvPr>
        </p:nvSpPr>
        <p:spPr/>
        <p:txBody>
          <a:bodyPr/>
          <a:lstStyle/>
          <a:p>
            <a:r>
              <a:rPr lang="en-US" dirty="0" smtClean="0"/>
              <a:t>Pay it</a:t>
            </a:r>
          </a:p>
          <a:p>
            <a:r>
              <a:rPr lang="en-US" dirty="0" smtClean="0"/>
              <a:t>Driving Safety Course</a:t>
            </a:r>
          </a:p>
          <a:p>
            <a:r>
              <a:rPr lang="en-US" dirty="0" smtClean="0"/>
              <a:t>Deferred Disposition</a:t>
            </a:r>
          </a:p>
          <a:p>
            <a:r>
              <a:rPr lang="en-US" dirty="0" smtClean="0"/>
              <a:t>Plea Not Guilty—Go to Trial</a:t>
            </a:r>
          </a:p>
          <a:p>
            <a:pPr lvl="1"/>
            <a:r>
              <a:rPr lang="en-US" dirty="0" smtClean="0"/>
              <a:t>Bench Trial</a:t>
            </a:r>
          </a:p>
          <a:p>
            <a:pPr lvl="1"/>
            <a:r>
              <a:rPr lang="en-US" dirty="0" smtClean="0"/>
              <a:t>Jury Trial</a:t>
            </a:r>
            <a:endParaRPr lang="en-US" dirty="0"/>
          </a:p>
        </p:txBody>
      </p:sp>
      <p:sp>
        <p:nvSpPr>
          <p:cNvPr id="4" name="Slide Number Placeholder 3"/>
          <p:cNvSpPr>
            <a:spLocks noGrp="1"/>
          </p:cNvSpPr>
          <p:nvPr>
            <p:ph type="sldNum" sz="quarter" idx="12"/>
          </p:nvPr>
        </p:nvSpPr>
        <p:spPr/>
        <p:txBody>
          <a:bodyPr/>
          <a:lstStyle/>
          <a:p>
            <a:fld id="{6D821C0A-907D-4311-9880-4C3173C40220}"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Right to a Jury Trial</a:t>
            </a:r>
            <a:endParaRPr lang="en-US" dirty="0"/>
          </a:p>
        </p:txBody>
      </p:sp>
      <p:sp>
        <p:nvSpPr>
          <p:cNvPr id="3" name="Content Placeholder 2"/>
          <p:cNvSpPr>
            <a:spLocks noGrp="1"/>
          </p:cNvSpPr>
          <p:nvPr>
            <p:ph idx="1"/>
          </p:nvPr>
        </p:nvSpPr>
        <p:spPr/>
        <p:txBody>
          <a:bodyPr/>
          <a:lstStyle/>
          <a:p>
            <a:r>
              <a:rPr lang="en-US" dirty="0" smtClean="0"/>
              <a:t>Everyone has a right to a trial by an impartial jury</a:t>
            </a:r>
          </a:p>
          <a:p>
            <a:pPr lvl="1"/>
            <a:r>
              <a:rPr lang="en-US" dirty="0" smtClean="0"/>
              <a:t>U.S. Constitution</a:t>
            </a:r>
          </a:p>
          <a:p>
            <a:pPr lvl="2"/>
            <a:r>
              <a:rPr lang="en-US" dirty="0" smtClean="0"/>
              <a:t>6</a:t>
            </a:r>
            <a:r>
              <a:rPr lang="en-US" baseline="30000" dirty="0" smtClean="0"/>
              <a:t>th</a:t>
            </a:r>
            <a:r>
              <a:rPr lang="en-US" dirty="0" smtClean="0"/>
              <a:t> Amendment</a:t>
            </a:r>
          </a:p>
          <a:p>
            <a:pPr lvl="1"/>
            <a:r>
              <a:rPr lang="en-US" dirty="0" smtClean="0"/>
              <a:t>Texas Constitution</a:t>
            </a:r>
          </a:p>
          <a:p>
            <a:pPr lvl="2"/>
            <a:r>
              <a:rPr lang="en-US" dirty="0" smtClean="0"/>
              <a:t>Article I, Section 10</a:t>
            </a:r>
          </a:p>
          <a:p>
            <a:pPr lvl="1"/>
            <a:r>
              <a:rPr lang="en-US" dirty="0" smtClean="0"/>
              <a:t>Code of Criminal Procedure</a:t>
            </a:r>
          </a:p>
          <a:p>
            <a:pPr lvl="2"/>
            <a:r>
              <a:rPr lang="en-US" dirty="0" smtClean="0"/>
              <a:t>Articles 1.05 and 1.12 </a:t>
            </a:r>
          </a:p>
          <a:p>
            <a:pPr lvl="1"/>
            <a:endParaRPr lang="en-US" dirty="0"/>
          </a:p>
        </p:txBody>
      </p:sp>
      <p:sp>
        <p:nvSpPr>
          <p:cNvPr id="4" name="Slide Number Placeholder 3"/>
          <p:cNvSpPr>
            <a:spLocks noGrp="1"/>
          </p:cNvSpPr>
          <p:nvPr>
            <p:ph type="sldNum" sz="quarter" idx="12"/>
          </p:nvPr>
        </p:nvSpPr>
        <p:spPr/>
        <p:txBody>
          <a:bodyPr/>
          <a:lstStyle/>
          <a:p>
            <a:fld id="{6D821C0A-907D-4311-9880-4C3173C40220}"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Impartial</a:t>
            </a:r>
            <a:endParaRPr lang="en-US" dirty="0"/>
          </a:p>
        </p:txBody>
      </p:sp>
      <p:sp>
        <p:nvSpPr>
          <p:cNvPr id="3" name="Content Placeholder 2"/>
          <p:cNvSpPr>
            <a:spLocks noGrp="1"/>
          </p:cNvSpPr>
          <p:nvPr>
            <p:ph idx="1"/>
          </p:nvPr>
        </p:nvSpPr>
        <p:spPr/>
        <p:txBody>
          <a:bodyPr/>
          <a:lstStyle/>
          <a:p>
            <a:r>
              <a:rPr lang="en-US" dirty="0" smtClean="0"/>
              <a:t>Favoring neither; disinterested; treating all alike; unbiased; equitable, fair, and just</a:t>
            </a:r>
            <a:endParaRPr lang="en-US" dirty="0"/>
          </a:p>
        </p:txBody>
      </p:sp>
      <p:sp>
        <p:nvSpPr>
          <p:cNvPr id="4" name="Slide Number Placeholder 3"/>
          <p:cNvSpPr>
            <a:spLocks noGrp="1"/>
          </p:cNvSpPr>
          <p:nvPr>
            <p:ph type="sldNum" sz="quarter" idx="12"/>
          </p:nvPr>
        </p:nvSpPr>
        <p:spPr/>
        <p:txBody>
          <a:bodyPr/>
          <a:lstStyle/>
          <a:p>
            <a:fld id="{6D821C0A-907D-4311-9880-4C3173C40220}"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Form Your Juries</a:t>
            </a:r>
            <a:endParaRPr lang="en-US" dirty="0"/>
          </a:p>
        </p:txBody>
      </p:sp>
      <p:sp>
        <p:nvSpPr>
          <p:cNvPr id="3" name="Content Placeholder 2"/>
          <p:cNvSpPr>
            <a:spLocks noGrp="1"/>
          </p:cNvSpPr>
          <p:nvPr>
            <p:ph idx="1"/>
          </p:nvPr>
        </p:nvSpPr>
        <p:spPr/>
        <p:txBody>
          <a:bodyPr/>
          <a:lstStyle/>
          <a:p>
            <a:r>
              <a:rPr lang="en-US" dirty="0" smtClean="0"/>
              <a:t>Divide into groups of 6, as nearly as possible</a:t>
            </a:r>
          </a:p>
          <a:p>
            <a:endParaRPr lang="en-US" dirty="0"/>
          </a:p>
        </p:txBody>
      </p:sp>
      <p:sp>
        <p:nvSpPr>
          <p:cNvPr id="4" name="Slide Number Placeholder 3"/>
          <p:cNvSpPr>
            <a:spLocks noGrp="1"/>
          </p:cNvSpPr>
          <p:nvPr>
            <p:ph type="sldNum" sz="quarter" idx="12"/>
          </p:nvPr>
        </p:nvSpPr>
        <p:spPr/>
        <p:txBody>
          <a:bodyPr/>
          <a:lstStyle/>
          <a:p>
            <a:fld id="{6D821C0A-907D-4311-9880-4C3173C40220}"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1282</TotalTime>
  <Words>2665</Words>
  <Application>Microsoft Office PowerPoint</Application>
  <PresentationFormat>On-screen Show (4:3)</PresentationFormat>
  <Paragraphs>212</Paragraphs>
  <Slides>21</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Consolas</vt:lpstr>
      <vt:lpstr>Corbel</vt:lpstr>
      <vt:lpstr>Wingdings</vt:lpstr>
      <vt:lpstr>Wingdings 2</vt:lpstr>
      <vt:lpstr>Wingdings 3</vt:lpstr>
      <vt:lpstr>Metro</vt:lpstr>
      <vt:lpstr>jury trials and Traffic Safety</vt:lpstr>
      <vt:lpstr>Introduction</vt:lpstr>
      <vt:lpstr>Jurisdiction</vt:lpstr>
      <vt:lpstr>Traffic Offenses</vt:lpstr>
      <vt:lpstr>PowerPoint Presentation</vt:lpstr>
      <vt:lpstr>Defendant’s Options</vt:lpstr>
      <vt:lpstr>The Right to a Jury Trial</vt:lpstr>
      <vt:lpstr>Impartial</vt:lpstr>
      <vt:lpstr>Form Your Juries</vt:lpstr>
      <vt:lpstr>The Charge</vt:lpstr>
      <vt:lpstr>The Facts</vt:lpstr>
      <vt:lpstr>The Punishment Range</vt:lpstr>
      <vt:lpstr>Deliberations</vt:lpstr>
      <vt:lpstr>Judgment and Sentence</vt:lpstr>
      <vt:lpstr>Group #1</vt:lpstr>
      <vt:lpstr>Group #2</vt:lpstr>
      <vt:lpstr>Group #3</vt:lpstr>
      <vt:lpstr>Group #4</vt:lpstr>
      <vt:lpstr>Group #5</vt:lpstr>
      <vt:lpstr>Discussion</vt:lpstr>
      <vt:lpstr>Thank You for Your Time!</vt:lpstr>
    </vt:vector>
  </TitlesOfParts>
  <Company>TMCEC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Traffic safety and jury trials</dc:title>
  <dc:creator>Mark Goodner</dc:creator>
  <cp:lastModifiedBy>Elizabeth De La Garza</cp:lastModifiedBy>
  <cp:revision>140</cp:revision>
  <cp:lastPrinted>2019-09-06T14:06:12Z</cp:lastPrinted>
  <dcterms:created xsi:type="dcterms:W3CDTF">2010-07-16T18:55:22Z</dcterms:created>
  <dcterms:modified xsi:type="dcterms:W3CDTF">2019-09-06T14:13:53Z</dcterms:modified>
</cp:coreProperties>
</file>