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81" r:id="rId12"/>
    <p:sldId id="268" r:id="rId13"/>
    <p:sldId id="269" r:id="rId14"/>
    <p:sldId id="271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354" autoAdjust="0"/>
  </p:normalViewPr>
  <p:slideViewPr>
    <p:cSldViewPr snapToGrid="0" snapToObjects="1">
      <p:cViewPr varScale="1">
        <p:scale>
          <a:sx n="95" d="100"/>
          <a:sy n="95" d="100"/>
        </p:scale>
        <p:origin x="-10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F93AEE-DE60-4347-B769-DC995F958F0C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CFF1401-7518-4CFE-AAA0-B9865D65F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52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FA6700-8883-C24C-B768-FD3C1472FB1D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3252E2-DFCE-4B48-9CD0-6D0411A6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22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252E2-DFCE-4B48-9CD0-6D0411A649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5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Talking Points:</a:t>
            </a:r>
          </a:p>
          <a:p>
            <a:pPr marL="174708" indent="-174708">
              <a:buFont typeface="Arial"/>
              <a:buChar char="•"/>
            </a:pPr>
            <a:r>
              <a:rPr lang="en-US" dirty="0" smtClean="0"/>
              <a:t>What other consequences can you think of?</a:t>
            </a:r>
          </a:p>
          <a:p>
            <a:pPr marL="174708" indent="-174708">
              <a:buFont typeface="Arial"/>
              <a:buChar char="•"/>
            </a:pPr>
            <a:r>
              <a:rPr lang="en-US" dirty="0" smtClean="0"/>
              <a:t>Do you have any personal experiences of people</a:t>
            </a:r>
            <a:r>
              <a:rPr lang="en-US" baseline="0" dirty="0" smtClean="0"/>
              <a:t> you know committing a misdemeanor? What were the negative consequences?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252E2-DFCE-4B48-9CD0-6D0411A649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53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Talking</a:t>
            </a:r>
            <a:r>
              <a:rPr lang="en-US" baseline="0" dirty="0" smtClean="0"/>
              <a:t> Points: </a:t>
            </a:r>
          </a:p>
          <a:p>
            <a:pPr marL="174708" indent="-174708">
              <a:buFont typeface="Arial"/>
              <a:buChar char="•"/>
            </a:pPr>
            <a:r>
              <a:rPr lang="en-US" baseline="0" dirty="0" smtClean="0"/>
              <a:t>These statistics do not include deaths related to driving under the influence of drugs. Do you think the number would be greater if we include drugged driving?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252E2-DFCE-4B48-9CD0-6D0411A649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76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Talking</a:t>
            </a:r>
            <a:r>
              <a:rPr lang="en-US" baseline="0" dirty="0" smtClean="0"/>
              <a:t> Points:</a:t>
            </a:r>
          </a:p>
          <a:p>
            <a:pPr marL="174708" indent="-174708">
              <a:buFont typeface="Arial"/>
              <a:buChar char="•"/>
            </a:pPr>
            <a:r>
              <a:rPr lang="en-US" baseline="0" dirty="0" smtClean="0"/>
              <a:t>Do you see how committing misdemeanors can affect others? Do you think this is unfair to those who follow the law? </a:t>
            </a:r>
          </a:p>
          <a:p>
            <a:pPr marL="174708" indent="-174708">
              <a:buFont typeface="Arial"/>
              <a:buChar char="•"/>
            </a:pPr>
            <a:r>
              <a:rPr lang="en-US" baseline="0" dirty="0" smtClean="0"/>
              <a:t>What could you do with $242 billion dollars? What could society/government with this amount of money if it did not go toward traffic crashes?</a:t>
            </a:r>
          </a:p>
          <a:p>
            <a:pPr marL="174708" indent="-174708">
              <a:buFont typeface="Arial"/>
              <a:buChar char="•"/>
            </a:pPr>
            <a:r>
              <a:rPr lang="en-US" baseline="0" dirty="0" smtClean="0"/>
              <a:t>What are some of the places this money goes? Answers: medical care, court costs, insurance, law enforcement.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252E2-DFCE-4B48-9CD0-6D0411A649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17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22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1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0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6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8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3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5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4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9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1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5705"/>
            <a:ext cx="7772400" cy="1778559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Engravers MT" panose="02090707080505020304" pitchFamily="18" charset="0"/>
              </a:rPr>
              <a:t>Misdemeanors Matter</a:t>
            </a:r>
            <a:endParaRPr lang="en-US" sz="4800" b="1" dirty="0">
              <a:latin typeface="Engravers MT" panose="02090707080505020304" pitchFamily="18" charset="0"/>
            </a:endParaRPr>
          </a:p>
        </p:txBody>
      </p:sp>
      <p:pic>
        <p:nvPicPr>
          <p:cNvPr id="8194" name="Picture 2" descr="\\Tmu-dc01\datafiles\SHARE\Ned\Materials Master Files\Logos\Save a Life MTSI 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35" y="3994185"/>
            <a:ext cx="3881354" cy="157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\\Tmu-dc01\datafiles\SHARE\Ned\Materials Master Files\Logos\TMCEC Seal High R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40" y="3416649"/>
            <a:ext cx="2672651" cy="267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37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                               Traffic Signal Violations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From 2011 to 2015, an average of 719 people died each year from red light running (a misdemeanor!) crashes</a:t>
            </a:r>
          </a:p>
          <a:p>
            <a:r>
              <a:rPr lang="en-US" dirty="0" smtClean="0"/>
              <a:t>In 2014, 709 were killed and approximately 126,000 were injured in stop sign running (a misdemeanor!) crashes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1600" dirty="0" smtClean="0"/>
              <a:t>Source: American Traffic Solutions, Insurance Institute for Highway Safety</a:t>
            </a:r>
          </a:p>
        </p:txBody>
      </p:sp>
      <p:pic>
        <p:nvPicPr>
          <p:cNvPr id="3074" name="Picture 2" descr="Image result for running red ligh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14" y="171450"/>
            <a:ext cx="3587267" cy="176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0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unfair mem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197" y="495246"/>
            <a:ext cx="4521943" cy="355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4159" y="4441372"/>
            <a:ext cx="790805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loss of life </a:t>
            </a:r>
            <a:r>
              <a:rPr lang="en-US" sz="2400" dirty="0" smtClean="0"/>
              <a:t>is </a:t>
            </a:r>
            <a:r>
              <a:rPr lang="en-US" sz="2400" dirty="0"/>
              <a:t>not only those who have committed misdemeanors, but also those following the law who are killed by those committing </a:t>
            </a:r>
            <a:r>
              <a:rPr lang="en-US" sz="2400" dirty="0" smtClean="0"/>
              <a:t>misdemeanors.</a:t>
            </a:r>
          </a:p>
          <a:p>
            <a:pPr algn="ctr"/>
            <a:r>
              <a:rPr lang="en-US" sz="2400" b="1" dirty="0" smtClean="0"/>
              <a:t>Notice anything about the previous video? </a:t>
            </a: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9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2900"/>
            <a:ext cx="8229600" cy="1446963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       Seat Belts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600" dirty="0" smtClean="0"/>
              <a:t>In 2015,  7,221 drivers and 2,452 passengers died in car crashes that were not wearing a seatbelt (a misdemeanor!)</a:t>
            </a:r>
          </a:p>
          <a:p>
            <a:r>
              <a:rPr lang="en-US" sz="3600" dirty="0" smtClean="0"/>
              <a:t>Seat belts saved an estimated 12,802 lives in 2014</a:t>
            </a:r>
          </a:p>
          <a:p>
            <a:r>
              <a:rPr lang="en-US" sz="3600" dirty="0" smtClean="0"/>
              <a:t>Trivia: How might not wearing a seatbelt affect </a:t>
            </a:r>
            <a:r>
              <a:rPr lang="en-US" sz="3600" i="1" dirty="0" smtClean="0"/>
              <a:t>other</a:t>
            </a:r>
            <a:r>
              <a:rPr lang="en-US" sz="3600" dirty="0" smtClean="0"/>
              <a:t> vehicles?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Source: Insurance Institute for Highway Safety</a:t>
            </a:r>
            <a:endParaRPr lang="en-US" sz="1600" dirty="0"/>
          </a:p>
        </p:txBody>
      </p:sp>
      <p:pic>
        <p:nvPicPr>
          <p:cNvPr id="4098" name="Picture 2" descr="Image result for seat belt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95" y="144008"/>
            <a:ext cx="3552267" cy="236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4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Misdemeanor Consequences to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loss of life illustrated by the statistics discussed is not only those who have committed misdemeanors, but also those following the law who are killed by those committing misdemeanors</a:t>
            </a:r>
          </a:p>
          <a:p>
            <a:r>
              <a:rPr lang="en-US" dirty="0" smtClean="0"/>
              <a:t>Annually, traffic crashes have an estimated economic impact of $242 billion ($242,000,000,000.00!) on society</a:t>
            </a:r>
          </a:p>
          <a:p>
            <a:r>
              <a:rPr lang="en-US" dirty="0" smtClean="0"/>
              <a:t>With that amount, you could buy almost 9 million Ford F-150 pickup trucks!</a:t>
            </a:r>
          </a:p>
          <a:p>
            <a:r>
              <a:rPr lang="en-US" dirty="0" smtClean="0"/>
              <a:t>Question: Does anyone benefit here? What is lost? 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1600" dirty="0" smtClean="0"/>
              <a:t>Source: Insurance Institute for Highway Safety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61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Vital Role of Municipal Courts in Texas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More people come into contact with municipal courts than all other levels of the Texas judiciary </a:t>
            </a:r>
            <a:r>
              <a:rPr lang="en-US" i="1" dirty="0" smtClean="0"/>
              <a:t>combined</a:t>
            </a:r>
            <a:endParaRPr lang="en-US" dirty="0" smtClean="0"/>
          </a:p>
          <a:p>
            <a:r>
              <a:rPr lang="en-US" dirty="0" smtClean="0"/>
              <a:t>Over 5 million misdemeanor cases are filed in Texas municipal courts per year</a:t>
            </a:r>
          </a:p>
          <a:p>
            <a:r>
              <a:rPr lang="en-US" dirty="0" smtClean="0"/>
              <a:t>As we will see, misdemeanors have a significant negative effect on individuals and society at large, making the role of municipal courts VITAL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Source: Annual Statistical Reporting of the Texas Judiciary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059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Misdemeanor?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misdemeanor is a crime punishable by a fine, jail time for a period of up to a year, or both</a:t>
            </a:r>
          </a:p>
          <a:p>
            <a:r>
              <a:rPr lang="en-US" dirty="0" smtClean="0"/>
              <a:t>Felonies, on the other hand, carry fines and prison time of a year or more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</p:txBody>
      </p:sp>
      <p:pic>
        <p:nvPicPr>
          <p:cNvPr id="7170" name="Picture 2" descr="Image result for justice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465" y="4471517"/>
            <a:ext cx="2943551" cy="203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42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Misdemeanor?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sz="4800" dirty="0" smtClean="0"/>
              <a:t>While “less serious” than felonies, misdemeanors are </a:t>
            </a:r>
            <a:r>
              <a:rPr lang="en-US" sz="4800" u="sng" dirty="0" smtClean="0"/>
              <a:t>NOT insignificant</a:t>
            </a:r>
            <a:r>
              <a:rPr lang="en-US" sz="4800" dirty="0" smtClean="0"/>
              <a:t> offenses!</a:t>
            </a:r>
          </a:p>
          <a:p>
            <a:pPr algn="just"/>
            <a:r>
              <a:rPr lang="en-US" sz="4800" dirty="0"/>
              <a:t>While there has been a recent push by the media and certain advocacy groups to downplay the seriousness of misdemeanor offenses, these offenses have direct negative consequences to individuals and society</a:t>
            </a:r>
          </a:p>
          <a:p>
            <a:pPr marL="0" indent="0" algn="just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2027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Texas Misdemeanors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/>
              <a:t>Class C Misdemeanors</a:t>
            </a:r>
            <a:r>
              <a:rPr lang="en-US" sz="2800" b="1" dirty="0" smtClean="0"/>
              <a:t>: DUI (under 21), theft, minors consuming or possessing alcohol, public intoxication, criminal trespass, speeding and many other traffic violations</a:t>
            </a:r>
          </a:p>
          <a:p>
            <a:pPr marL="0" indent="0">
              <a:buNone/>
            </a:pPr>
            <a:r>
              <a:rPr lang="en-US" sz="2800" u="sng" dirty="0" smtClean="0"/>
              <a:t>Class B Misdemeanors</a:t>
            </a:r>
            <a:r>
              <a:rPr lang="en-US" sz="2800" dirty="0" smtClean="0"/>
              <a:t>: DWI (first offense), minors possessing drugs, vandalism, evading arrest on foot</a:t>
            </a:r>
          </a:p>
          <a:p>
            <a:pPr marL="0" indent="0">
              <a:buNone/>
            </a:pPr>
            <a:r>
              <a:rPr lang="en-US" sz="2800" u="sng" dirty="0" smtClean="0"/>
              <a:t>Class A Misdemeanors</a:t>
            </a:r>
            <a:r>
              <a:rPr lang="en-US" sz="2800" dirty="0" smtClean="0"/>
              <a:t>: DWI (second offense), assault with bodily injury, possession of 2-4 ounces of marijuana, unlawfully carrying a weapon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43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Misdemeanor Consequences to Defendant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Class C Misdemeanors</a:t>
            </a:r>
            <a:r>
              <a:rPr lang="en-US" dirty="0"/>
              <a:t>: </a:t>
            </a:r>
            <a:r>
              <a:rPr lang="en-US" dirty="0" smtClean="0"/>
              <a:t>Fine up to $500*</a:t>
            </a:r>
          </a:p>
          <a:p>
            <a:pPr marL="0" indent="0">
              <a:buNone/>
            </a:pPr>
            <a:r>
              <a:rPr lang="en-US" u="sng" dirty="0" smtClean="0"/>
              <a:t>Class </a:t>
            </a:r>
            <a:r>
              <a:rPr lang="en-US" u="sng" dirty="0"/>
              <a:t>B Misdemeanors</a:t>
            </a:r>
            <a:r>
              <a:rPr lang="en-US" dirty="0"/>
              <a:t>: </a:t>
            </a:r>
            <a:r>
              <a:rPr lang="en-US" dirty="0" smtClean="0"/>
              <a:t>Fine up to $2,000, jail up to 180 days, up to two years community supervision (probation)</a:t>
            </a:r>
          </a:p>
          <a:p>
            <a:pPr marL="0" indent="0">
              <a:buNone/>
            </a:pPr>
            <a:r>
              <a:rPr lang="en-US" u="sng" dirty="0" smtClean="0"/>
              <a:t>Class </a:t>
            </a:r>
            <a:r>
              <a:rPr lang="en-US" u="sng" dirty="0"/>
              <a:t>A Misdemeanors</a:t>
            </a:r>
            <a:r>
              <a:rPr lang="en-US" dirty="0" smtClean="0"/>
              <a:t>: Fine up to $4,000, jail up to one year, up to two years community supervision (probation)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52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Further Misdemeanor Consequences to the Defendant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Non-court imposed consequences of misdemeanors</a:t>
            </a:r>
            <a:r>
              <a:rPr lang="en-US" sz="2000" dirty="0"/>
              <a:t> </a:t>
            </a:r>
            <a:r>
              <a:rPr lang="en-US" sz="2000" dirty="0" smtClean="0"/>
              <a:t>might include:</a:t>
            </a:r>
          </a:p>
          <a:p>
            <a:r>
              <a:rPr lang="en-US" sz="2000" dirty="0" smtClean="0"/>
              <a:t>Surcharges against defendant’s drivers license</a:t>
            </a:r>
          </a:p>
          <a:p>
            <a:r>
              <a:rPr lang="en-US" sz="2000" dirty="0" smtClean="0"/>
              <a:t>Court costs and fees to be paid by the defendant</a:t>
            </a:r>
          </a:p>
          <a:p>
            <a:r>
              <a:rPr lang="en-US" sz="2000" dirty="0" smtClean="0"/>
              <a:t>Increased car insurance premiums</a:t>
            </a:r>
          </a:p>
          <a:p>
            <a:r>
              <a:rPr lang="en-US" sz="2000" dirty="0" smtClean="0"/>
              <a:t>Attorney fees to be paid by the defendant</a:t>
            </a:r>
          </a:p>
          <a:p>
            <a:r>
              <a:rPr lang="en-US" sz="2000" dirty="0" smtClean="0"/>
              <a:t>Inclusion of the offense on the defendant’s criminal record, which makes it harder to obtain employment</a:t>
            </a:r>
          </a:p>
          <a:p>
            <a:r>
              <a:rPr lang="en-US" sz="2000" dirty="0"/>
              <a:t>Negative effect on credit score</a:t>
            </a:r>
          </a:p>
          <a:p>
            <a:r>
              <a:rPr lang="en-US" sz="2000" dirty="0" smtClean="0"/>
              <a:t>Social stigma</a:t>
            </a:r>
          </a:p>
          <a:p>
            <a:endParaRPr lang="en-US" dirty="0"/>
          </a:p>
        </p:txBody>
      </p:sp>
      <p:sp>
        <p:nvSpPr>
          <p:cNvPr id="4" name="AutoShape 2" descr="Image result for frustrated man"/>
          <p:cNvSpPr>
            <a:spLocks noChangeAspect="1" noChangeArrowheads="1"/>
          </p:cNvSpPr>
          <p:nvPr/>
        </p:nvSpPr>
        <p:spPr bwMode="auto">
          <a:xfrm>
            <a:off x="155575" y="-2833688"/>
            <a:ext cx="5905500" cy="59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frustrated man"/>
          <p:cNvSpPr>
            <a:spLocks noChangeAspect="1" noChangeArrowheads="1"/>
          </p:cNvSpPr>
          <p:nvPr/>
        </p:nvSpPr>
        <p:spPr bwMode="auto">
          <a:xfrm>
            <a:off x="307975" y="-2681288"/>
            <a:ext cx="5905500" cy="59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eadache, Image, Man, Stress, Stressed Man, Pers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14" y="4220308"/>
            <a:ext cx="2361310" cy="236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71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Misdemeanor </a:t>
            </a:r>
            <a:r>
              <a:rPr lang="en-US" sz="3200" dirty="0" smtClean="0"/>
              <a:t>Consequences </a:t>
            </a:r>
            <a:r>
              <a:rPr lang="en-US" sz="3200" dirty="0"/>
              <a:t>to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following traffic misdemeanors effectively illustrate the negative consequences misdemeanors have on society: </a:t>
            </a:r>
          </a:p>
          <a:p>
            <a:r>
              <a:rPr lang="en-US" sz="2800" dirty="0" smtClean="0"/>
              <a:t>Impaired Driving</a:t>
            </a:r>
          </a:p>
          <a:p>
            <a:r>
              <a:rPr lang="en-US" sz="2800" dirty="0" smtClean="0"/>
              <a:t>Speeding</a:t>
            </a:r>
          </a:p>
          <a:p>
            <a:r>
              <a:rPr lang="en-US" sz="2800" dirty="0" smtClean="0"/>
              <a:t>Traffic Signal Violations</a:t>
            </a:r>
          </a:p>
          <a:p>
            <a:r>
              <a:rPr lang="en-US" sz="2800" dirty="0" smtClean="0"/>
              <a:t>Not Wearing a Seat </a:t>
            </a:r>
            <a:r>
              <a:rPr lang="en-US" sz="2800" dirty="0"/>
              <a:t>B</a:t>
            </a:r>
            <a:r>
              <a:rPr lang="en-US" sz="2800" dirty="0" smtClean="0"/>
              <a:t>elt</a:t>
            </a:r>
          </a:p>
          <a:p>
            <a:endParaRPr lang="en-US" sz="2000" dirty="0"/>
          </a:p>
        </p:txBody>
      </p:sp>
      <p:sp>
        <p:nvSpPr>
          <p:cNvPr id="4" name="AutoShape 2" descr="Image result for traffic crash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raffic crash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traffic crash"/>
          <p:cNvSpPr>
            <a:spLocks noChangeAspect="1" noChangeArrowheads="1"/>
          </p:cNvSpPr>
          <p:nvPr/>
        </p:nvSpPr>
        <p:spPr bwMode="auto">
          <a:xfrm>
            <a:off x="460375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accident, auto, auto acciden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847" y="3245618"/>
            <a:ext cx="4097953" cy="288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29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DUI and DWI (Alcohol)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2015, approximately 35,092 were killed and 4.4 million seriously injured in auto crashes in the U.S.</a:t>
            </a:r>
          </a:p>
          <a:p>
            <a:r>
              <a:rPr lang="en-US" dirty="0" smtClean="0"/>
              <a:t>Of these deaths, 12,130 (35.35%) involved a driver who  had been drinking alcohol (usually a misdemeanor offense!)</a:t>
            </a:r>
          </a:p>
          <a:p>
            <a:r>
              <a:rPr lang="en-US" dirty="0" smtClean="0"/>
              <a:t>This means that in 2015, more than 33 people died </a:t>
            </a:r>
            <a:r>
              <a:rPr lang="en-US" b="1" dirty="0" smtClean="0"/>
              <a:t>every day</a:t>
            </a:r>
            <a:r>
              <a:rPr lang="en-US" dirty="0" smtClean="0"/>
              <a:t> from alcohol-related crashes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600" dirty="0" smtClean="0"/>
              <a:t>Sources: National Safety Council, National Highway Traffic Safety Administration</a:t>
            </a:r>
            <a:endParaRPr lang="en-US" sz="1600" dirty="0"/>
          </a:p>
        </p:txBody>
      </p:sp>
      <p:pic>
        <p:nvPicPr>
          <p:cNvPr id="2050" name="Picture 2" descr="Image result for DW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57" y="200257"/>
            <a:ext cx="2024743" cy="136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DUI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74638"/>
            <a:ext cx="1988343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9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 the 2015 deaths, 9,557 (27%) involved a driver that was speeding (a misdemeanor!)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Source: National Highway Traffic Safety Administration</a:t>
            </a:r>
            <a:endParaRPr lang="en-US" sz="1600" dirty="0"/>
          </a:p>
        </p:txBody>
      </p:sp>
      <p:pic>
        <p:nvPicPr>
          <p:cNvPr id="1026" name="Picture 2" descr="Image result for spee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20" y="3141366"/>
            <a:ext cx="31908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peed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01" y="3113995"/>
            <a:ext cx="3283750" cy="217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30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878</Words>
  <Application>Microsoft Office PowerPoint</Application>
  <PresentationFormat>On-screen Show (4:3)</PresentationFormat>
  <Paragraphs>98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Misdemeanors Matter</vt:lpstr>
      <vt:lpstr>What is a Misdemeanor?</vt:lpstr>
      <vt:lpstr>What is a Misdemeanor?</vt:lpstr>
      <vt:lpstr>Texas Misdemeanors Examples</vt:lpstr>
      <vt:lpstr>Misdemeanor Consequences to Defendant</vt:lpstr>
      <vt:lpstr>Further Misdemeanor Consequences to the Defendant</vt:lpstr>
      <vt:lpstr>Misdemeanor Consequences to Society</vt:lpstr>
      <vt:lpstr>DUI and DWI (Alcohol)</vt:lpstr>
      <vt:lpstr>Speeding</vt:lpstr>
      <vt:lpstr>                                Traffic Signal Violations</vt:lpstr>
      <vt:lpstr>PowerPoint Presentation</vt:lpstr>
      <vt:lpstr>                       Seat Belts</vt:lpstr>
      <vt:lpstr>Misdemeanor Consequences to Society</vt:lpstr>
      <vt:lpstr>The Vital Role of Municipal Courts in Texas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Ned Minevitz</dc:creator>
  <cp:lastModifiedBy>Ned Minevitz</cp:lastModifiedBy>
  <cp:revision>42</cp:revision>
  <cp:lastPrinted>2017-05-18T17:11:18Z</cp:lastPrinted>
  <dcterms:created xsi:type="dcterms:W3CDTF">2017-05-09T20:45:20Z</dcterms:created>
  <dcterms:modified xsi:type="dcterms:W3CDTF">2017-08-07T18:57:54Z</dcterms:modified>
</cp:coreProperties>
</file>