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660"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rscarborough\My%20Documents\Judges%20Speac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val>
            <c:numRef>
              <c:f>Sheet1!$B$5:$B$7</c:f>
              <c:numCache>
                <c:formatCode>#,##0</c:formatCode>
                <c:ptCount val="3"/>
                <c:pt idx="0">
                  <c:v>18131</c:v>
                </c:pt>
                <c:pt idx="1">
                  <c:v>21858</c:v>
                </c:pt>
                <c:pt idx="2">
                  <c:v>25605</c:v>
                </c:pt>
              </c:numCache>
            </c:numRef>
          </c:val>
        </c:ser>
        <c:ser>
          <c:idx val="1"/>
          <c:order val="1"/>
          <c:val>
            <c:numRef>
              <c:f>Sheet1!$C$5:$C$7</c:f>
              <c:numCache>
                <c:formatCode>#,##0</c:formatCode>
                <c:ptCount val="3"/>
                <c:pt idx="0">
                  <c:v>10701</c:v>
                </c:pt>
                <c:pt idx="1">
                  <c:v>11693</c:v>
                </c:pt>
                <c:pt idx="2">
                  <c:v>15129</c:v>
                </c:pt>
              </c:numCache>
            </c:numRef>
          </c:val>
        </c:ser>
        <c:ser>
          <c:idx val="2"/>
          <c:order val="2"/>
          <c:val>
            <c:numRef>
              <c:f>Sheet1!$D$5:$D$7</c:f>
              <c:numCache>
                <c:formatCode>#,##0</c:formatCode>
                <c:ptCount val="3"/>
                <c:pt idx="0">
                  <c:v>8665</c:v>
                </c:pt>
                <c:pt idx="1">
                  <c:v>8628</c:v>
                </c:pt>
                <c:pt idx="2">
                  <c:v>15143</c:v>
                </c:pt>
              </c:numCache>
            </c:numRef>
          </c:val>
        </c:ser>
        <c:shape val="box"/>
        <c:axId val="60792192"/>
        <c:axId val="61572224"/>
        <c:axId val="0"/>
      </c:bar3DChart>
      <c:catAx>
        <c:axId val="60792192"/>
        <c:scaling>
          <c:orientation val="minMax"/>
        </c:scaling>
        <c:axPos val="b"/>
        <c:tickLblPos val="nextTo"/>
        <c:crossAx val="61572224"/>
        <c:crosses val="autoZero"/>
        <c:auto val="1"/>
        <c:lblAlgn val="ctr"/>
        <c:lblOffset val="100"/>
      </c:catAx>
      <c:valAx>
        <c:axId val="61572224"/>
        <c:scaling>
          <c:orientation val="minMax"/>
        </c:scaling>
        <c:axPos val="l"/>
        <c:majorGridlines/>
        <c:numFmt formatCode="#,##0" sourceLinked="1"/>
        <c:tickLblPos val="nextTo"/>
        <c:crossAx val="60792192"/>
        <c:crosses val="autoZero"/>
        <c:crossBetween val="between"/>
      </c:valAx>
    </c:plotArea>
    <c:plotVisOnly val="1"/>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0.77931</cdr:x>
      <cdr:y>0.46528</cdr:y>
    </cdr:from>
    <cdr:to>
      <cdr:x>1</cdr:x>
      <cdr:y>0.79861</cdr:y>
    </cdr:to>
    <cdr:sp macro="" textlink="">
      <cdr:nvSpPr>
        <cdr:cNvPr id="3" name="TextBox 2"/>
        <cdr:cNvSpPr txBox="1"/>
      </cdr:nvSpPr>
      <cdr:spPr>
        <a:xfrm xmlns:a="http://schemas.openxmlformats.org/drawingml/2006/main">
          <a:off x="3592697" y="1276356"/>
          <a:ext cx="1017403" cy="914391"/>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a:t>2003/2004</a:t>
          </a:r>
        </a:p>
        <a:p xmlns:a="http://schemas.openxmlformats.org/drawingml/2006/main">
          <a:endParaRPr lang="en-US" sz="1100"/>
        </a:p>
        <a:p xmlns:a="http://schemas.openxmlformats.org/drawingml/2006/main">
          <a:r>
            <a:rPr lang="en-US" sz="1100"/>
            <a:t>2004/2005</a:t>
          </a:r>
        </a:p>
        <a:p xmlns:a="http://schemas.openxmlformats.org/drawingml/2006/main">
          <a:endParaRPr lang="en-US" sz="1100"/>
        </a:p>
        <a:p xmlns:a="http://schemas.openxmlformats.org/drawingml/2006/main">
          <a:r>
            <a:rPr lang="en-US" sz="1100"/>
            <a:t>2005/2006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3610803-1985-4872-BB7E-29E58C9133FD}" type="datetimeFigureOut">
              <a:rPr lang="en-US" smtClean="0"/>
              <a:pPr/>
              <a:t>3/26/2010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5B40574-E33D-4C87-B3DE-3E1ADEEE831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1F26FDA-D627-4C76-8C57-8D852E4F06AA}" type="datetimeFigureOut">
              <a:rPr lang="en-US" smtClean="0"/>
              <a:pPr/>
              <a:t>3/26/2010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926098B-97FC-4AB8-BD99-1A7DC24AC2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court has a staff of one Court Administrator, one Warrant Administrator,</a:t>
            </a:r>
            <a:r>
              <a:rPr lang="en-US" baseline="0" dirty="0" smtClean="0"/>
              <a:t> one Warrant Clerk, one Juvenile Case Manager, two Deputy Clerk II, four Deputy Clerk I, one Warrant/Bailiff Officer and the Judge.</a:t>
            </a:r>
            <a:endParaRPr lang="en-US" dirty="0"/>
          </a:p>
        </p:txBody>
      </p:sp>
      <p:sp>
        <p:nvSpPr>
          <p:cNvPr id="4" name="Slide Number Placeholder 3"/>
          <p:cNvSpPr>
            <a:spLocks noGrp="1"/>
          </p:cNvSpPr>
          <p:nvPr>
            <p:ph type="sldNum" sz="quarter" idx="10"/>
          </p:nvPr>
        </p:nvSpPr>
        <p:spPr/>
        <p:txBody>
          <a:bodyPr/>
          <a:lstStyle/>
          <a:p>
            <a:fld id="{A926098B-97FC-4AB8-BD99-1A7DC24AC289}"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EDC640-E771-4C23-9872-0EFC83F072AD}" type="datetimeFigureOut">
              <a:rPr lang="en-US" smtClean="0"/>
              <a:pPr/>
              <a:t>3/26/2010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89AF4-40DF-452F-AECB-8981EE20E4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EDC640-E771-4C23-9872-0EFC83F072AD}" type="datetimeFigureOut">
              <a:rPr lang="en-US" smtClean="0"/>
              <a:pPr/>
              <a:t>3/26/2010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89AF4-40DF-452F-AECB-8981EE20E4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EDC640-E771-4C23-9872-0EFC83F072AD}" type="datetimeFigureOut">
              <a:rPr lang="en-US" smtClean="0"/>
              <a:pPr/>
              <a:t>3/26/2010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89AF4-40DF-452F-AECB-8981EE20E4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EDC640-E771-4C23-9872-0EFC83F072AD}" type="datetimeFigureOut">
              <a:rPr lang="en-US" smtClean="0"/>
              <a:pPr/>
              <a:t>3/26/2010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89AF4-40DF-452F-AECB-8981EE20E4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C640-E771-4C23-9872-0EFC83F072AD}" type="datetimeFigureOut">
              <a:rPr lang="en-US" smtClean="0"/>
              <a:pPr/>
              <a:t>3/26/2010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89AF4-40DF-452F-AECB-8981EE20E4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EDC640-E771-4C23-9872-0EFC83F072AD}" type="datetimeFigureOut">
              <a:rPr lang="en-US" smtClean="0"/>
              <a:pPr/>
              <a:t>3/26/2010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89AF4-40DF-452F-AECB-8981EE20E4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EDC640-E771-4C23-9872-0EFC83F072AD}" type="datetimeFigureOut">
              <a:rPr lang="en-US" smtClean="0"/>
              <a:pPr/>
              <a:t>3/26/2010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F89AF4-40DF-452F-AECB-8981EE20E4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EDC640-E771-4C23-9872-0EFC83F072AD}" type="datetimeFigureOut">
              <a:rPr lang="en-US" smtClean="0"/>
              <a:pPr/>
              <a:t>3/26/2010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F89AF4-40DF-452F-AECB-8981EE20E4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C640-E771-4C23-9872-0EFC83F072AD}" type="datetimeFigureOut">
              <a:rPr lang="en-US" smtClean="0"/>
              <a:pPr/>
              <a:t>3/26/2010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F89AF4-40DF-452F-AECB-8981EE20E4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C640-E771-4C23-9872-0EFC83F072AD}" type="datetimeFigureOut">
              <a:rPr lang="en-US" smtClean="0"/>
              <a:pPr/>
              <a:t>3/26/2010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89AF4-40DF-452F-AECB-8981EE20E4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C640-E771-4C23-9872-0EFC83F072AD}" type="datetimeFigureOut">
              <a:rPr lang="en-US" smtClean="0"/>
              <a:pPr/>
              <a:t>3/26/2010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89AF4-40DF-452F-AECB-8981EE20E4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C640-E771-4C23-9872-0EFC83F072AD}" type="datetimeFigureOut">
              <a:rPr lang="en-US" smtClean="0"/>
              <a:pPr/>
              <a:t>3/26/2010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89AF4-40DF-452F-AECB-8981EE20E4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file:///C:\Documents%20and%20Settings\rscarborough\My%20Documents\Yearly%20Report%202003%20-%202004.pdf"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Conroe Municipal Court</a:t>
            </a:r>
            <a:endParaRPr lang="en-US" dirty="0"/>
          </a:p>
        </p:txBody>
      </p:sp>
      <p:sp>
        <p:nvSpPr>
          <p:cNvPr id="3" name="Subtitle 2"/>
          <p:cNvSpPr>
            <a:spLocks noGrp="1"/>
          </p:cNvSpPr>
          <p:nvPr>
            <p:ph type="subTitle" idx="1"/>
          </p:nvPr>
        </p:nvSpPr>
        <p:spPr/>
        <p:txBody>
          <a:bodyPr/>
          <a:lstStyle/>
          <a:p>
            <a:r>
              <a:rPr lang="en-US" dirty="0" smtClean="0"/>
              <a:t>Court of the </a:t>
            </a:r>
            <a:r>
              <a:rPr lang="en-US" dirty="0" smtClean="0"/>
              <a:t>Future</a:t>
            </a:r>
          </a:p>
          <a:p>
            <a:r>
              <a:rPr lang="en-US" dirty="0" smtClean="0"/>
              <a:t>Rhonda Scarborough, Court </a:t>
            </a:r>
            <a:r>
              <a:rPr lang="en-US" dirty="0" smtClean="0"/>
              <a:t>Clerk</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33400" y="381000"/>
            <a:ext cx="8001000" cy="6096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685800" y="990600"/>
            <a:ext cx="7696200" cy="369332"/>
          </a:xfrm>
          <a:prstGeom prst="rect">
            <a:avLst/>
          </a:prstGeom>
          <a:noFill/>
        </p:spPr>
        <p:txBody>
          <a:bodyPr wrap="square" rtlCol="0">
            <a:spAutoFit/>
          </a:bodyPr>
          <a:lstStyle/>
          <a:p>
            <a:endParaRPr lang="en-US" dirty="0"/>
          </a:p>
        </p:txBody>
      </p:sp>
      <p:pic>
        <p:nvPicPr>
          <p:cNvPr id="3074" name="Picture 2"/>
          <p:cNvPicPr>
            <a:picLocks noChangeAspect="1" noChangeArrowheads="1"/>
          </p:cNvPicPr>
          <p:nvPr/>
        </p:nvPicPr>
        <p:blipFill>
          <a:blip r:embed="rId2"/>
          <a:srcRect/>
          <a:stretch>
            <a:fillRect/>
          </a:stretch>
        </p:blipFill>
        <p:spPr bwMode="auto">
          <a:xfrm>
            <a:off x="533400" y="304800"/>
            <a:ext cx="8077200" cy="63246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Conroe Municipal Court / Police Department Annex</a:t>
            </a:r>
            <a:endParaRPr lang="en-US" dirty="0"/>
          </a:p>
        </p:txBody>
      </p:sp>
      <p:pic>
        <p:nvPicPr>
          <p:cNvPr id="10" name="Picture Placeholder 9" descr="DSC00201.JPG"/>
          <p:cNvPicPr>
            <a:picLocks noGrp="1" noChangeAspect="1"/>
          </p:cNvPicPr>
          <p:nvPr>
            <p:ph type="pic" idx="1"/>
          </p:nvPr>
        </p:nvPicPr>
        <p:blipFill>
          <a:blip r:embed="rId2" cstate="print"/>
          <a:srcRect/>
          <a:stretch>
            <a:fillRect/>
          </a:stretch>
        </p:blipFill>
        <p:spPr/>
      </p:pic>
      <p:sp>
        <p:nvSpPr>
          <p:cNvPr id="8" name="Text Placeholder 7"/>
          <p:cNvSpPr>
            <a:spLocks noGrp="1"/>
          </p:cNvSpPr>
          <p:nvPr>
            <p:ph type="body" sz="half" idx="2"/>
          </p:nvPr>
        </p:nvSpPr>
        <p:spPr/>
        <p:txBody>
          <a:bodyPr>
            <a:normAutofit fontScale="92500" lnSpcReduction="10000"/>
          </a:bodyPr>
          <a:lstStyle/>
          <a:p>
            <a:r>
              <a:rPr lang="en-US" dirty="0" smtClean="0"/>
              <a:t>Conroe Municipal Court is responsible for the filing of cases issued by the Conroe Police Department, Conroe School Police, Texas Department of Public Safety, Citizens of Conroe and the Montgomery County Sheriff Department.  The court moved into these facilities on November 9</a:t>
            </a:r>
            <a:r>
              <a:rPr lang="en-US" baseline="30000" dirty="0" smtClean="0"/>
              <a:t>th</a:t>
            </a:r>
            <a:r>
              <a:rPr lang="en-US" dirty="0" smtClean="0"/>
              <a:t>, 1999.</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7772400" cy="1143000"/>
          </a:xfrm>
        </p:spPr>
        <p:txBody>
          <a:bodyPr>
            <a:normAutofit fontScale="90000"/>
          </a:bodyPr>
          <a:lstStyle/>
          <a:p>
            <a:r>
              <a:rPr lang="en-US" dirty="0" smtClean="0"/>
              <a:t>Court Staff</a:t>
            </a:r>
            <a:br>
              <a:rPr lang="en-US" dirty="0" smtClean="0"/>
            </a:br>
            <a:r>
              <a:rPr lang="en-US" sz="1300" dirty="0" smtClean="0"/>
              <a:t>The court has a staff of one Court Administrator, one Warrant Administrator, one Warrant Clerk, one Juvenile Case Manager, two Deputy Clerk II, four Deputy Clerk I, one Warrant/Bailiff Officer and the Judge.  This staff is there to help the </a:t>
            </a:r>
            <a:br>
              <a:rPr lang="en-US" sz="1300" dirty="0" smtClean="0"/>
            </a:br>
            <a:r>
              <a:rPr lang="en-US" sz="1300" dirty="0" smtClean="0"/>
              <a:t>public with the process of handling their citations in the Judicial System.</a:t>
            </a:r>
            <a:br>
              <a:rPr lang="en-US" sz="1300" dirty="0" smtClean="0"/>
            </a:br>
            <a:endParaRPr lang="en-US" sz="1300" dirty="0"/>
          </a:p>
        </p:txBody>
      </p:sp>
      <p:pic>
        <p:nvPicPr>
          <p:cNvPr id="4" name="Content Placeholder 3" descr="DSC01879.JPG"/>
          <p:cNvPicPr>
            <a:picLocks noGrp="1" noChangeAspect="1"/>
          </p:cNvPicPr>
          <p:nvPr>
            <p:ph idx="4294967295"/>
          </p:nvPr>
        </p:nvPicPr>
        <p:blipFill>
          <a:blip r:embed="rId3" cstate="print"/>
          <a:stretch>
            <a:fillRect/>
          </a:stretch>
        </p:blipFill>
        <p:spPr>
          <a:xfrm>
            <a:off x="1447800" y="1981200"/>
            <a:ext cx="6035675" cy="3810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2998" y="1295403"/>
          <a:ext cx="6705603" cy="4953004"/>
        </p:xfrm>
        <a:graphic>
          <a:graphicData uri="http://schemas.openxmlformats.org/drawingml/2006/table">
            <a:tbl>
              <a:tblPr/>
              <a:tblGrid>
                <a:gridCol w="695473"/>
                <a:gridCol w="1162581"/>
                <a:gridCol w="1093381"/>
                <a:gridCol w="1193721"/>
                <a:gridCol w="1231783"/>
                <a:gridCol w="664332"/>
                <a:gridCol w="664332"/>
              </a:tblGrid>
              <a:tr h="215348">
                <a:tc>
                  <a:txBody>
                    <a:bodyPr/>
                    <a:lstStyle/>
                    <a:p>
                      <a:pPr algn="l" fontAlgn="b"/>
                      <a:endParaRPr lang="en-US" sz="1000" b="1" i="0" u="none" strike="noStrike" dirty="0">
                        <a:solidFill>
                          <a:srgbClr val="17375D"/>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205559">
                <a:tc>
                  <a:txBody>
                    <a:bodyPr/>
                    <a:lstStyle/>
                    <a:p>
                      <a:pPr algn="l" fontAlgn="b"/>
                      <a:r>
                        <a:rPr lang="en-US" sz="900" b="0" i="0" u="none" strike="noStrike">
                          <a:solidFill>
                            <a:srgbClr val="000000"/>
                          </a:solidFill>
                          <a:latin typeface="Calibri"/>
                        </a:rPr>
                        <a:t>Year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Citations Issued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Disposed Cases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Warrants Issued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Amount Collected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205559">
                <a:tc>
                  <a:txBody>
                    <a:bodyPr/>
                    <a:lstStyle/>
                    <a:p>
                      <a:pPr algn="l" fontAlgn="b"/>
                      <a:r>
                        <a:rPr lang="en-US" sz="900" b="0" i="0" u="none" strike="noStrike">
                          <a:solidFill>
                            <a:srgbClr val="000000"/>
                          </a:solidFill>
                          <a:latin typeface="Calibri"/>
                        </a:rPr>
                        <a:t>2003/2004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latin typeface="Calibri"/>
                        </a:rPr>
                        <a:t>18,131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latin typeface="Calibri"/>
                        </a:rPr>
                        <a:t>10,701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latin typeface="Calibri"/>
                        </a:rPr>
                        <a:t>8,665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latin typeface="Calibri"/>
                        </a:rPr>
                        <a:t>1,268,621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205559">
                <a:tc>
                  <a:txBody>
                    <a:bodyPr/>
                    <a:lstStyle/>
                    <a:p>
                      <a:pPr algn="l" fontAlgn="b"/>
                      <a:r>
                        <a:rPr lang="en-US" sz="900" b="0" i="0" u="none" strike="noStrike">
                          <a:solidFill>
                            <a:srgbClr val="000000"/>
                          </a:solidFill>
                          <a:latin typeface="Calibri"/>
                        </a:rPr>
                        <a:t>2004/2005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latin typeface="Calibri"/>
                        </a:rPr>
                        <a:t>21,858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latin typeface="Calibri"/>
                        </a:rPr>
                        <a:t>11,693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latin typeface="Calibri"/>
                        </a:rPr>
                        <a:t>8,628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latin typeface="Calibri"/>
                        </a:rPr>
                        <a:t>1,706,286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205559">
                <a:tc>
                  <a:txBody>
                    <a:bodyPr/>
                    <a:lstStyle/>
                    <a:p>
                      <a:pPr algn="l" fontAlgn="b"/>
                      <a:r>
                        <a:rPr lang="en-US" sz="900" b="0" i="0" u="none" strike="noStrike">
                          <a:solidFill>
                            <a:srgbClr val="000000"/>
                          </a:solidFill>
                          <a:latin typeface="Calibri"/>
                        </a:rPr>
                        <a:t>2005/2006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latin typeface="Calibri"/>
                        </a:rPr>
                        <a:t>25,605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latin typeface="Calibri"/>
                        </a:rPr>
                        <a:t>15,129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latin typeface="Calibri"/>
                        </a:rPr>
                        <a:t>15,143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latin typeface="Calibri"/>
                        </a:rPr>
                        <a:t>1,983,502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95771">
                <a:tc>
                  <a:txBody>
                    <a:bodyPr/>
                    <a:lstStyle/>
                    <a:p>
                      <a:pPr algn="l" fontAlgn="b"/>
                      <a:endParaRPr lang="en-US" sz="9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95771">
                <a:tc>
                  <a:txBody>
                    <a:bodyPr/>
                    <a:lstStyle/>
                    <a:p>
                      <a:pPr algn="l" fontAlgn="b"/>
                      <a:endParaRPr lang="en-US" sz="900" b="0" i="0" u="none" strike="noStrike">
                        <a:solidFill>
                          <a:srgbClr val="000000"/>
                        </a:solidFill>
                        <a:latin typeface="Calibri"/>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95771">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95771">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95771">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95771">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95771">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95771">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95771">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95771">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95771">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95771">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95771">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95771">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95771">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95771">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95771">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95771">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95771">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95771">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graphicFrame>
        <p:nvGraphicFramePr>
          <p:cNvPr id="3" name="Chart 2"/>
          <p:cNvGraphicFramePr/>
          <p:nvPr/>
        </p:nvGraphicFramePr>
        <p:xfrm>
          <a:off x="1676400" y="2514600"/>
          <a:ext cx="5162550" cy="33051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Fines and State Cost Comparison</a:t>
            </a:r>
            <a:endParaRPr lang="en-US" dirty="0"/>
          </a:p>
        </p:txBody>
      </p:sp>
      <p:sp>
        <p:nvSpPr>
          <p:cNvPr id="3" name="Text Placeholder 2"/>
          <p:cNvSpPr>
            <a:spLocks noGrp="1"/>
          </p:cNvSpPr>
          <p:nvPr>
            <p:ph type="body" idx="1"/>
          </p:nvPr>
        </p:nvSpPr>
        <p:spPr/>
        <p:txBody>
          <a:bodyPr/>
          <a:lstStyle/>
          <a:p>
            <a:r>
              <a:rPr lang="en-US" dirty="0" smtClean="0"/>
              <a:t>Fines and State Cost 1972</a:t>
            </a:r>
            <a:endParaRPr lang="en-US" dirty="0"/>
          </a:p>
        </p:txBody>
      </p:sp>
      <p:sp>
        <p:nvSpPr>
          <p:cNvPr id="4" name="Content Placeholder 3"/>
          <p:cNvSpPr>
            <a:spLocks noGrp="1"/>
          </p:cNvSpPr>
          <p:nvPr>
            <p:ph sz="half" idx="2"/>
          </p:nvPr>
        </p:nvSpPr>
        <p:spPr>
          <a:xfrm>
            <a:off x="457200" y="2174874"/>
            <a:ext cx="4040188" cy="4225925"/>
          </a:xfrm>
        </p:spPr>
        <p:txBody>
          <a:bodyPr/>
          <a:lstStyle/>
          <a:p>
            <a:r>
              <a:rPr lang="en-US" dirty="0" smtClean="0"/>
              <a:t>The fines and state cost in 1972 were an average of  a $25.00 fine and .25 cents state cost.</a:t>
            </a:r>
          </a:p>
          <a:p>
            <a:endParaRPr lang="en-US" dirty="0"/>
          </a:p>
          <a:p>
            <a:endParaRPr lang="en-US" dirty="0"/>
          </a:p>
        </p:txBody>
      </p:sp>
      <p:sp>
        <p:nvSpPr>
          <p:cNvPr id="5" name="Text Placeholder 4"/>
          <p:cNvSpPr>
            <a:spLocks noGrp="1"/>
          </p:cNvSpPr>
          <p:nvPr>
            <p:ph type="body" sz="quarter" idx="3"/>
          </p:nvPr>
        </p:nvSpPr>
        <p:spPr/>
        <p:txBody>
          <a:bodyPr/>
          <a:lstStyle/>
          <a:p>
            <a:r>
              <a:rPr lang="en-US" dirty="0" smtClean="0"/>
              <a:t>Fines and State Cost 2008</a:t>
            </a:r>
            <a:endParaRPr lang="en-US" dirty="0"/>
          </a:p>
        </p:txBody>
      </p:sp>
      <p:sp>
        <p:nvSpPr>
          <p:cNvPr id="6" name="Content Placeholder 5"/>
          <p:cNvSpPr>
            <a:spLocks noGrp="1"/>
          </p:cNvSpPr>
          <p:nvPr>
            <p:ph sz="quarter" idx="4"/>
          </p:nvPr>
        </p:nvSpPr>
        <p:spPr>
          <a:xfrm>
            <a:off x="4645025" y="2174874"/>
            <a:ext cx="4041775" cy="4149725"/>
          </a:xfrm>
        </p:spPr>
        <p:txBody>
          <a:bodyPr/>
          <a:lstStyle/>
          <a:p>
            <a:r>
              <a:rPr lang="en-US" dirty="0" smtClean="0"/>
              <a:t>The fines and state cost in 2008 is an average of a $100.00 fine and $ 101.00 state cost.</a:t>
            </a:r>
          </a:p>
          <a:p>
            <a:endParaRPr lang="en-US" dirty="0"/>
          </a:p>
          <a:p>
            <a:endParaRPr lang="en-US" dirty="0" smtClean="0"/>
          </a:p>
          <a:p>
            <a:endParaRPr lang="en-US" dirty="0"/>
          </a:p>
          <a:p>
            <a:endParaRPr lang="en-US" dirty="0"/>
          </a:p>
        </p:txBody>
      </p:sp>
      <p:pic>
        <p:nvPicPr>
          <p:cNvPr id="18434" name="Picture 2" descr="C:\Documents and Settings\rscarborough\Local Settings\Temporary Internet Files\Content.IE5\TD5YESOP\MPj04021720000[1].jpg"/>
          <p:cNvPicPr>
            <a:picLocks noChangeAspect="1" noChangeArrowheads="1"/>
          </p:cNvPicPr>
          <p:nvPr/>
        </p:nvPicPr>
        <p:blipFill>
          <a:blip r:embed="rId2" cstate="print"/>
          <a:srcRect/>
          <a:stretch>
            <a:fillRect/>
          </a:stretch>
        </p:blipFill>
        <p:spPr bwMode="auto">
          <a:xfrm>
            <a:off x="1600200" y="4648200"/>
            <a:ext cx="1600200" cy="1600200"/>
          </a:xfrm>
          <a:prstGeom prst="rect">
            <a:avLst/>
          </a:prstGeom>
          <a:noFill/>
        </p:spPr>
      </p:pic>
      <p:pic>
        <p:nvPicPr>
          <p:cNvPr id="18437" name="Picture 5" descr="C:\Program Files\Microsoft Office\MEDIA\CAGCAT10\j0300840.wmf"/>
          <p:cNvPicPr>
            <a:picLocks noChangeAspect="1" noChangeArrowheads="1"/>
          </p:cNvPicPr>
          <p:nvPr/>
        </p:nvPicPr>
        <p:blipFill>
          <a:blip r:embed="rId3"/>
          <a:srcRect/>
          <a:stretch>
            <a:fillRect/>
          </a:stretch>
        </p:blipFill>
        <p:spPr bwMode="auto">
          <a:xfrm>
            <a:off x="5715000" y="4495800"/>
            <a:ext cx="1815084" cy="168127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dirty="0" smtClean="0"/>
              <a:t>OMNI BASE COLLECTION – DEPARTMENT OF PUBLIC                                                  SAFETY	</a:t>
            </a:r>
            <a:endParaRPr lang="en-US" dirty="0"/>
          </a:p>
        </p:txBody>
      </p:sp>
      <p:pic>
        <p:nvPicPr>
          <p:cNvPr id="10" name="Picture Placeholder 9" descr="DSC01870.JPG"/>
          <p:cNvPicPr>
            <a:picLocks noGrp="1" noChangeAspect="1"/>
          </p:cNvPicPr>
          <p:nvPr>
            <p:ph type="pic" idx="1"/>
          </p:nvPr>
        </p:nvPicPr>
        <p:blipFill>
          <a:blip r:embed="rId2" cstate="print"/>
          <a:srcRect/>
          <a:stretch>
            <a:fillRect/>
          </a:stretch>
        </p:blipFill>
        <p:spPr/>
      </p:pic>
      <p:sp>
        <p:nvSpPr>
          <p:cNvPr id="9" name="Text Placeholder 8"/>
          <p:cNvSpPr>
            <a:spLocks noGrp="1"/>
          </p:cNvSpPr>
          <p:nvPr>
            <p:ph type="body" sz="half" idx="2"/>
          </p:nvPr>
        </p:nvSpPr>
        <p:spPr/>
        <p:txBody>
          <a:bodyPr>
            <a:normAutofit fontScale="92500"/>
          </a:bodyPr>
          <a:lstStyle/>
          <a:p>
            <a:r>
              <a:rPr lang="en-US" dirty="0" smtClean="0"/>
              <a:t>Department of Public Safety Omni Base has increased the Municipal Court collection of past due fines by denying the renewal of a defendants’ drivers’ license until he/she pays their fine and fees with the court.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MOVING INTO THE 21</a:t>
            </a:r>
            <a:r>
              <a:rPr lang="en-US" baseline="30000" dirty="0" smtClean="0"/>
              <a:t>ST</a:t>
            </a:r>
            <a:r>
              <a:rPr lang="en-US" dirty="0" smtClean="0"/>
              <a:t> CENTURY</a:t>
            </a:r>
            <a:endParaRPr lang="en-US" dirty="0"/>
          </a:p>
        </p:txBody>
      </p:sp>
      <p:sp>
        <p:nvSpPr>
          <p:cNvPr id="3" name="Picture Placeholder 2"/>
          <p:cNvSpPr>
            <a:spLocks noGrp="1"/>
          </p:cNvSpPr>
          <p:nvPr>
            <p:ph type="pic" idx="1"/>
          </p:nvPr>
        </p:nvSpPr>
        <p:spPr>
          <a:xfrm>
            <a:off x="1752600" y="609600"/>
            <a:ext cx="5486400" cy="4114800"/>
          </a:xfrm>
        </p:spPr>
      </p:sp>
      <p:sp>
        <p:nvSpPr>
          <p:cNvPr id="4" name="Text Placeholder 3"/>
          <p:cNvSpPr>
            <a:spLocks noGrp="1"/>
          </p:cNvSpPr>
          <p:nvPr>
            <p:ph type="body" sz="half" idx="2"/>
          </p:nvPr>
        </p:nvSpPr>
        <p:spPr/>
        <p:txBody>
          <a:bodyPr>
            <a:normAutofit fontScale="92500"/>
          </a:bodyPr>
          <a:lstStyle/>
          <a:p>
            <a:r>
              <a:rPr lang="en-US" dirty="0" smtClean="0"/>
              <a:t>The court has requested a Case Management Imaging System to be purchased by the Court Technology Fund.  This system will reduce the amount of paperwork issued, copied and filed in the court document processing of cases.</a:t>
            </a:r>
            <a:endParaRPr lang="en-US" dirty="0"/>
          </a:p>
        </p:txBody>
      </p:sp>
      <p:pic>
        <p:nvPicPr>
          <p:cNvPr id="19458" name="Picture 2" descr="C:\Program Files\Microsoft Office\MEDIA\CAGCAT10\j0234657.wmf"/>
          <p:cNvPicPr>
            <a:picLocks noChangeAspect="1" noChangeArrowheads="1"/>
          </p:cNvPicPr>
          <p:nvPr/>
        </p:nvPicPr>
        <p:blipFill>
          <a:blip r:embed="rId2"/>
          <a:srcRect/>
          <a:stretch>
            <a:fillRect/>
          </a:stretch>
        </p:blipFill>
        <p:spPr bwMode="auto">
          <a:xfrm>
            <a:off x="2362200" y="838200"/>
            <a:ext cx="4191000" cy="3657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Municipal Courts’</a:t>
            </a:r>
            <a:br>
              <a:rPr lang="en-US" dirty="0" smtClean="0"/>
            </a:br>
            <a:r>
              <a:rPr lang="en-US" dirty="0" smtClean="0"/>
              <a:t>Goals and Objectives</a:t>
            </a:r>
            <a:endParaRPr lang="en-US" dirty="0"/>
          </a:p>
        </p:txBody>
      </p:sp>
      <p:sp>
        <p:nvSpPr>
          <p:cNvPr id="7" name="Content Placeholder 6"/>
          <p:cNvSpPr>
            <a:spLocks noGrp="1"/>
          </p:cNvSpPr>
          <p:nvPr>
            <p:ph idx="1"/>
          </p:nvPr>
        </p:nvSpPr>
        <p:spPr>
          <a:xfrm>
            <a:off x="457200" y="1600200"/>
            <a:ext cx="8229600" cy="4572000"/>
          </a:xfrm>
        </p:spPr>
        <p:txBody>
          <a:bodyPr>
            <a:normAutofit fontScale="25000" lnSpcReduction="20000"/>
          </a:bodyPr>
          <a:lstStyle/>
          <a:p>
            <a:r>
              <a:rPr lang="en-US" b="1" dirty="0" smtClean="0"/>
              <a:t>Municipal Court</a:t>
            </a:r>
          </a:p>
          <a:p>
            <a:r>
              <a:rPr lang="en-US" b="1" dirty="0" smtClean="0"/>
              <a:t> </a:t>
            </a:r>
            <a:endParaRPr lang="en-US" dirty="0" smtClean="0"/>
          </a:p>
          <a:p>
            <a:pPr algn="just"/>
            <a:r>
              <a:rPr lang="en-US" u="sng" dirty="0" smtClean="0"/>
              <a:t>Accomplishments for FY 2006-2007</a:t>
            </a:r>
          </a:p>
          <a:p>
            <a:pPr algn="just"/>
            <a:r>
              <a:rPr lang="en-US" dirty="0" smtClean="0"/>
              <a:t> </a:t>
            </a:r>
          </a:p>
          <a:p>
            <a:pPr algn="just"/>
            <a:r>
              <a:rPr lang="en-US" dirty="0" smtClean="0"/>
              <a:t>Implemented the Juvenile Case Processor to expedite the</a:t>
            </a:r>
          </a:p>
          <a:p>
            <a:pPr algn="just"/>
            <a:r>
              <a:rPr lang="en-US" dirty="0" smtClean="0"/>
              <a:t>JNA (Juvenile Now Adult) collections.</a:t>
            </a:r>
          </a:p>
          <a:p>
            <a:pPr algn="just"/>
            <a:r>
              <a:rPr lang="en-US" dirty="0" smtClean="0"/>
              <a:t> </a:t>
            </a:r>
          </a:p>
          <a:p>
            <a:pPr algn="just"/>
            <a:r>
              <a:rPr lang="en-US" dirty="0" smtClean="0"/>
              <a:t>Implemented the Collection Agency to collect fines that cannot be imported to the DPS Omni system because of the defendants not having a driver’s license.</a:t>
            </a:r>
          </a:p>
          <a:p>
            <a:pPr algn="just"/>
            <a:r>
              <a:rPr lang="en-US" dirty="0" smtClean="0"/>
              <a:t> </a:t>
            </a:r>
          </a:p>
          <a:p>
            <a:pPr algn="just"/>
            <a:r>
              <a:rPr lang="en-US" dirty="0" smtClean="0"/>
              <a:t>Streamlined the case load to a setting of no more than thirty days with the</a:t>
            </a:r>
          </a:p>
          <a:p>
            <a:pPr algn="just"/>
            <a:r>
              <a:rPr lang="en-US" dirty="0" smtClean="0"/>
              <a:t>     addition of a fifth jury trial date on the months with five Wednesdays.</a:t>
            </a:r>
          </a:p>
          <a:p>
            <a:pPr algn="just"/>
            <a:r>
              <a:rPr lang="en-US" dirty="0" smtClean="0"/>
              <a:t> </a:t>
            </a:r>
          </a:p>
          <a:p>
            <a:pPr algn="just"/>
            <a:r>
              <a:rPr lang="en-US" dirty="0" smtClean="0"/>
              <a:t>Constructed an additional front counter collection window to expedite defendants paying their fines.</a:t>
            </a:r>
          </a:p>
          <a:p>
            <a:pPr algn="just"/>
            <a:r>
              <a:rPr lang="en-US" dirty="0" smtClean="0"/>
              <a:t> </a:t>
            </a:r>
          </a:p>
          <a:p>
            <a:pPr algn="just"/>
            <a:r>
              <a:rPr lang="en-US" dirty="0" smtClean="0"/>
              <a:t>Implemented the court security system for defendants, witnesses, attorneys, and employees entering the court room through the metal detector with security personnel operating the detector.</a:t>
            </a:r>
          </a:p>
          <a:p>
            <a:pPr algn="just"/>
            <a:r>
              <a:rPr lang="en-US" dirty="0" smtClean="0"/>
              <a:t> </a:t>
            </a:r>
          </a:p>
          <a:p>
            <a:pPr algn="just"/>
            <a:r>
              <a:rPr lang="en-US" dirty="0" smtClean="0"/>
              <a:t>Implemented a more efficient process on the Court’s records retention schedule.</a:t>
            </a:r>
          </a:p>
          <a:p>
            <a:pPr algn="just"/>
            <a:r>
              <a:rPr lang="en-US" dirty="0" smtClean="0"/>
              <a:t> </a:t>
            </a:r>
          </a:p>
          <a:p>
            <a:pPr algn="just"/>
            <a:r>
              <a:rPr lang="en-US" dirty="0" smtClean="0"/>
              <a:t> </a:t>
            </a:r>
          </a:p>
          <a:p>
            <a:pPr algn="just"/>
            <a:r>
              <a:rPr lang="en-US" u="sng" dirty="0" smtClean="0"/>
              <a:t>Goals &amp; Objectives for FY 2007-2008</a:t>
            </a:r>
            <a:endParaRPr lang="en-US" dirty="0" smtClean="0"/>
          </a:p>
          <a:p>
            <a:pPr algn="just"/>
            <a:r>
              <a:rPr lang="en-US" dirty="0" smtClean="0"/>
              <a:t> </a:t>
            </a:r>
          </a:p>
          <a:p>
            <a:pPr lvl="0" algn="just"/>
            <a:r>
              <a:rPr lang="en-US" dirty="0" smtClean="0"/>
              <a:t> Re-organize clerks for a more efficient case management system and process.</a:t>
            </a:r>
          </a:p>
          <a:p>
            <a:pPr algn="just"/>
            <a:r>
              <a:rPr lang="en-US" dirty="0" smtClean="0"/>
              <a:t> </a:t>
            </a:r>
          </a:p>
          <a:p>
            <a:pPr lvl="0" algn="just"/>
            <a:r>
              <a:rPr lang="en-US" dirty="0" smtClean="0"/>
              <a:t>Implement a case management system (imaging system) to reduce the amount of files that the court must pull and re-file.</a:t>
            </a:r>
          </a:p>
          <a:p>
            <a:pPr algn="just"/>
            <a:r>
              <a:rPr lang="en-US" dirty="0" smtClean="0"/>
              <a:t> </a:t>
            </a:r>
          </a:p>
          <a:p>
            <a:pPr lvl="0" algn="just"/>
            <a:r>
              <a:rPr lang="en-US" dirty="0" smtClean="0"/>
              <a:t>Implement a more efficient process to verify the non cash credit provided to defendants by time served, driving safety, community service and miscellaneous credit.  This will assist the internal auditor with audits.</a:t>
            </a:r>
          </a:p>
          <a:p>
            <a:pPr algn="just"/>
            <a:r>
              <a:rPr lang="en-US" dirty="0" smtClean="0"/>
              <a:t> </a:t>
            </a:r>
          </a:p>
          <a:p>
            <a:pPr lvl="0" algn="just"/>
            <a:r>
              <a:rPr lang="en-US" dirty="0" smtClean="0"/>
              <a:t>Schedule more frequent warrant runs with the State wide warrant round-up program that utilizes other courts in the process of collecting warrants issued by the Conroe Municipal Court.</a:t>
            </a:r>
          </a:p>
          <a:p>
            <a:pPr algn="just"/>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pPr lvl="0"/>
            <a:r>
              <a:rPr lang="en-US" dirty="0" smtClean="0"/>
              <a:t>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762000"/>
            <a:ext cx="8001000" cy="369332"/>
          </a:xfrm>
          <a:prstGeom prst="rect">
            <a:avLst/>
          </a:prstGeom>
          <a:noFill/>
        </p:spPr>
        <p:txBody>
          <a:bodyPr wrap="square" rtlCol="0">
            <a:spAutoFit/>
          </a:bodyPr>
          <a:lstStyle/>
          <a:p>
            <a:endParaRPr lang="en-US" dirty="0"/>
          </a:p>
        </p:txBody>
      </p:sp>
      <p:graphicFrame>
        <p:nvGraphicFramePr>
          <p:cNvPr id="1026" name="Object 2"/>
          <p:cNvGraphicFramePr>
            <a:graphicFrameLocks noChangeAspect="1"/>
          </p:cNvGraphicFramePr>
          <p:nvPr/>
        </p:nvGraphicFramePr>
        <p:xfrm>
          <a:off x="609601" y="304800"/>
          <a:ext cx="7696200" cy="6248400"/>
        </p:xfrm>
        <a:graphic>
          <a:graphicData uri="http://schemas.openxmlformats.org/presentationml/2006/ole">
            <p:oleObj spid="_x0000_s1026" name="Acrobat Document" r:id="rId3" imgW="5829300" imgH="7543800" progId="AcroExch.Document.7">
              <p:link updateAutomatic="1"/>
            </p:oleObj>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291</Words>
  <Application>Microsoft Office PowerPoint</Application>
  <PresentationFormat>On-screen Show (4:3)</PresentationFormat>
  <Paragraphs>81</Paragraphs>
  <Slides>11</Slides>
  <Notes>1</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11</vt:i4>
      </vt:variant>
    </vt:vector>
  </HeadingPairs>
  <TitlesOfParts>
    <vt:vector size="13" baseType="lpstr">
      <vt:lpstr>Office Theme</vt:lpstr>
      <vt:lpstr>C:\Documents and Settings\rscarborough\My Documents\Yearly Report 2003 - 2004.pdf</vt:lpstr>
      <vt:lpstr>Conroe Municipal Court</vt:lpstr>
      <vt:lpstr>Conroe Municipal Court / Police Department Annex</vt:lpstr>
      <vt:lpstr>Court Staff The court has a staff of one Court Administrator, one Warrant Administrator, one Warrant Clerk, one Juvenile Case Manager, two Deputy Clerk II, four Deputy Clerk I, one Warrant/Bailiff Officer and the Judge.  This staff is there to help the  public with the process of handling their citations in the Judicial System. </vt:lpstr>
      <vt:lpstr>Slide 4</vt:lpstr>
      <vt:lpstr>Fines and State Cost Comparison</vt:lpstr>
      <vt:lpstr>OMNI BASE COLLECTION – DEPARTMENT OF PUBLIC                                                  SAFETY </vt:lpstr>
      <vt:lpstr>MOVING INTO THE 21ST CENTURY</vt:lpstr>
      <vt:lpstr>Municipal Courts’ Goals and Objectives</vt:lpstr>
      <vt:lpstr>Slide 9</vt:lpstr>
      <vt:lpstr>Slide 10</vt:lpstr>
      <vt:lpstr>Slide 11</vt:lpstr>
    </vt:vector>
  </TitlesOfParts>
  <Company>City of Conroe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Conroe Municipal Court</dc:title>
  <dc:creator>Rscarborough</dc:creator>
  <cp:lastModifiedBy>Lisa</cp:lastModifiedBy>
  <cp:revision>17</cp:revision>
  <dcterms:created xsi:type="dcterms:W3CDTF">2007-04-17T19:28:04Z</dcterms:created>
  <dcterms:modified xsi:type="dcterms:W3CDTF">2010-03-26T19:07:45Z</dcterms:modified>
</cp:coreProperties>
</file>