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70" r:id="rId4"/>
    <p:sldId id="273" r:id="rId5"/>
    <p:sldId id="257" r:id="rId6"/>
    <p:sldId id="258" r:id="rId7"/>
    <p:sldId id="274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59" r:id="rId17"/>
    <p:sldId id="260" r:id="rId18"/>
    <p:sldId id="261" r:id="rId19"/>
    <p:sldId id="265" r:id="rId20"/>
    <p:sldId id="266" r:id="rId21"/>
    <p:sldId id="271" r:id="rId22"/>
    <p:sldId id="275" r:id="rId23"/>
    <p:sldId id="272" r:id="rId24"/>
    <p:sldId id="267" r:id="rId25"/>
    <p:sldId id="277" r:id="rId26"/>
    <p:sldId id="278" r:id="rId27"/>
    <p:sldId id="288" r:id="rId28"/>
    <p:sldId id="276" r:id="rId29"/>
    <p:sldId id="269" r:id="rId30"/>
  </p:sldIdLst>
  <p:sldSz cx="9144000" cy="6858000" type="screen4x3"/>
  <p:notesSz cx="7132638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FE56DA9B-76A7-494D-81B9-D6085688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0178" y="0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/>
          <a:lstStyle>
            <a:lvl1pPr algn="r">
              <a:defRPr sz="1200"/>
            </a:lvl1pPr>
          </a:lstStyle>
          <a:p>
            <a:fld id="{22B7EEE2-DC32-4261-B349-8C2FB53E6D98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6" tIns="47288" rIns="94576" bIns="472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3264" y="4473853"/>
            <a:ext cx="5706110" cy="4238387"/>
          </a:xfrm>
          <a:prstGeom prst="rect">
            <a:avLst/>
          </a:prstGeom>
        </p:spPr>
        <p:txBody>
          <a:bodyPr vert="horz" lIns="94576" tIns="47288" rIns="94576" bIns="472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0178" y="8946071"/>
            <a:ext cx="3090810" cy="470932"/>
          </a:xfrm>
          <a:prstGeom prst="rect">
            <a:avLst/>
          </a:prstGeom>
        </p:spPr>
        <p:txBody>
          <a:bodyPr vert="horz" lIns="94576" tIns="47288" rIns="94576" bIns="47288" rtlCol="0" anchor="b"/>
          <a:lstStyle>
            <a:lvl1pPr algn="r">
              <a:defRPr sz="1200"/>
            </a:lvl1pPr>
          </a:lstStyle>
          <a:p>
            <a:fld id="{BCF2979B-7D3B-45AF-957B-A6B5249FE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E2F4-EEDC-437D-9AC6-C3FE2B64D2E0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8719-A970-4458-94D6-4FEBC2285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Warren\Desktop\Videos\refused_to_blow.wmv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hyperlink" Target="http://montgomerycountypolicereporter.com/wp-content/uploads/2010/09/090310NOREFUSALNIGHT6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://montgomerycountypolicereporter.com/wp-content/uploads/2010/09/090310NOREFUSALNIGHT1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rren\Desktop\Videos\warren%20final_WMV%201Mbps.wmv" TargetMode="External"/><Relationship Id="rId6" Type="http://schemas.openxmlformats.org/officeDocument/2006/relationships/image" Target="../media/image36.jpeg"/><Relationship Id="rId5" Type="http://schemas.openxmlformats.org/officeDocument/2006/relationships/hyperlink" Target="http://www.yourhoustonnews.com/courier/news/article_924de470-8bc3-5076-b857-ca3e8567da5c.html?mode=image&amp;photo=1" TargetMode="Externa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ityofdwg@norefusal.com" TargetMode="External"/><Relationship Id="rId2" Type="http://schemas.openxmlformats.org/officeDocument/2006/relationships/hyperlink" Target="http://www.texasnorefusal.wordpres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rds.yahoo.com/_ylt=A0PDoYBdZ49NxlYAVcGjzbkF/SIG=11q5ih50r/EXP=1301272541/**http:/nicolelalime.com/20090922_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b="1" dirty="0" smtClean="0"/>
              <a:t>Anatomy of No Refusal 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algn="l"/>
            <a:r>
              <a:rPr lang="en-US" b="1" dirty="0" smtClean="0"/>
              <a:t>Warren Diepraam</a:t>
            </a:r>
          </a:p>
          <a:p>
            <a:pPr algn="l"/>
            <a:r>
              <a:rPr lang="en-US" b="1" dirty="0" smtClean="0"/>
              <a:t>Assistant District Attorney</a:t>
            </a:r>
          </a:p>
          <a:p>
            <a:pPr algn="l"/>
            <a:r>
              <a:rPr lang="en-US" b="1" dirty="0" smtClean="0"/>
              <a:t>Montgomery County, Texas</a:t>
            </a:r>
            <a:endParaRPr lang="en-US" b="1" dirty="0"/>
          </a:p>
        </p:txBody>
      </p:sp>
      <p:pic>
        <p:nvPicPr>
          <p:cNvPr id="4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096000" cy="18097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24840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Phlebotomy Training for Officers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Arizona, Utah, Idaho, and Texas laws state that blood may be drawn in DUI related cases by a physician, registered nurse, or other </a:t>
            </a:r>
            <a:r>
              <a:rPr lang="en-US" sz="2800" b="1" u="sng" dirty="0" smtClean="0"/>
              <a:t>qualified person</a:t>
            </a:r>
            <a:r>
              <a:rPr lang="en-US" sz="2800" b="1" dirty="0" smtClean="0"/>
              <a:t>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In 1994, DPS Officers asked if this pertained to police officers trained in phlebotomy.  </a:t>
            </a:r>
          </a:p>
          <a:p>
            <a:pPr lvl="1" eaLnBrk="1" hangingPunct="1"/>
            <a:r>
              <a:rPr lang="en-US" sz="2400" b="1" dirty="0" smtClean="0"/>
              <a:t>Paramedics?</a:t>
            </a:r>
          </a:p>
          <a:p>
            <a:pPr lvl="1" eaLnBrk="1" hangingPunct="1"/>
            <a:r>
              <a:rPr lang="en-US" sz="2400" b="1" dirty="0" smtClean="0"/>
              <a:t>Officers with prior medical training?</a:t>
            </a:r>
          </a:p>
          <a:p>
            <a:pPr lvl="1" eaLnBrk="1" hangingPunct="1"/>
            <a:r>
              <a:rPr lang="en-US" sz="2400" b="1" dirty="0" smtClean="0"/>
              <a:t>Personnel with no prior medical training?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/>
              <a:t>Phlebotomy Training for Officers</a:t>
            </a:r>
            <a:endParaRPr lang="en-US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In 2000, </a:t>
            </a:r>
            <a:r>
              <a:rPr lang="en-US" sz="2800" b="1" dirty="0" err="1" smtClean="0"/>
              <a:t>Cathee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Tankersley</a:t>
            </a:r>
            <a:r>
              <a:rPr lang="en-US" sz="2800" b="1" dirty="0" smtClean="0"/>
              <a:t>, PC Phlebotomy Program Director, developed a new course 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Designed specifically for law enforcement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b="1" dirty="0" smtClean="0"/>
              <a:t>One week intensive – basic </a:t>
            </a:r>
            <a:r>
              <a:rPr lang="en-US" sz="2800" b="1" dirty="0" err="1" smtClean="0"/>
              <a:t>venipuncture</a:t>
            </a:r>
            <a:endParaRPr lang="en-US" sz="2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20 hours - lecture &amp; lab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20 hours - clinical experience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/>
              <a:t>Phlebotomy Training for Officers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b="1" dirty="0" smtClean="0"/>
              <a:t>The new HCE 109 / 110 Course:</a:t>
            </a:r>
          </a:p>
          <a:p>
            <a:pPr eaLnBrk="1" hangingPunct="1">
              <a:defRPr/>
            </a:pPr>
            <a:r>
              <a:rPr lang="en-US" sz="2800" b="1" dirty="0" smtClean="0"/>
              <a:t>Designed to accommodate time demands </a:t>
            </a:r>
          </a:p>
          <a:p>
            <a:pPr eaLnBrk="1" hangingPunct="1">
              <a:defRPr/>
            </a:pPr>
            <a:r>
              <a:rPr lang="en-US" sz="2800" b="1" dirty="0" smtClean="0"/>
              <a:t>Content meets national standards</a:t>
            </a:r>
          </a:p>
          <a:p>
            <a:pPr eaLnBrk="1" hangingPunct="1">
              <a:defRPr/>
            </a:pPr>
            <a:r>
              <a:rPr lang="en-US" sz="2800" b="1" dirty="0" smtClean="0"/>
              <a:t>Course meets requirements for APOST proficiency</a:t>
            </a:r>
          </a:p>
          <a:p>
            <a:pPr eaLnBrk="1" hangingPunct="1">
              <a:defRPr/>
            </a:pPr>
            <a:r>
              <a:rPr lang="en-US" sz="2800" b="1" dirty="0" smtClean="0"/>
              <a:t>Problems encountered</a:t>
            </a:r>
          </a:p>
          <a:p>
            <a:pPr lvl="1" eaLnBrk="1" hangingPunct="1">
              <a:defRPr/>
            </a:pPr>
            <a:r>
              <a:rPr lang="en-US" sz="2500" b="1" dirty="0" smtClean="0"/>
              <a:t>Premature media involvement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From 2000 to the Present:</a:t>
            </a:r>
          </a:p>
          <a:p>
            <a:pPr lvl="1" eaLnBrk="1" hangingPunct="1">
              <a:defRPr/>
            </a:pPr>
            <a:r>
              <a:rPr lang="en-US" sz="2400" b="1" dirty="0" smtClean="0"/>
              <a:t>Schools expanded to Coconino and Pima Counties</a:t>
            </a:r>
          </a:p>
          <a:p>
            <a:pPr lvl="1" eaLnBrk="1" hangingPunct="1">
              <a:defRPr/>
            </a:pPr>
            <a:r>
              <a:rPr lang="en-US" sz="2400" b="1" dirty="0" smtClean="0"/>
              <a:t>56 Arizona Police Agencies</a:t>
            </a:r>
          </a:p>
          <a:p>
            <a:pPr lvl="1" eaLnBrk="1" hangingPunct="1">
              <a:defRPr/>
            </a:pPr>
            <a:r>
              <a:rPr lang="en-US" sz="2400" b="1" dirty="0" smtClean="0"/>
              <a:t>Utah Highway Patrol</a:t>
            </a:r>
          </a:p>
          <a:p>
            <a:pPr eaLnBrk="1" hangingPunct="1">
              <a:defRPr/>
            </a:pPr>
            <a:r>
              <a:rPr lang="en-US" b="1" dirty="0" smtClean="0"/>
              <a:t>Texas and Idaho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Officer Phlebotomists Trained</a:t>
            </a: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685800" y="1524000"/>
          <a:ext cx="7772400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7096015" imgH="5010099" progId="Excel.Chart.8">
                  <p:embed/>
                </p:oleObj>
              </mc:Choice>
              <mc:Fallback>
                <p:oleObj name="Chart" r:id="rId4" imgW="7096015" imgH="5010099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7772400" cy="518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Phlebotomy Not For Everybody??</a:t>
            </a:r>
          </a:p>
        </p:txBody>
      </p:sp>
      <p:pic>
        <p:nvPicPr>
          <p:cNvPr id="3" name="Picture 3" descr="New 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06538"/>
            <a:ext cx="7135813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6096000" cy="1809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304800"/>
            <a:ext cx="2698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MCDA Vehicular Crimes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Benefits of No Refusal?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Scientific evidence in 100% of DWI cases</a:t>
            </a:r>
          </a:p>
          <a:p>
            <a:r>
              <a:rPr lang="en-US" b="1" dirty="0" smtClean="0"/>
              <a:t>Scientific evidence results in increased convictions and fewer reductions, dismissals, or adverse verdicts</a:t>
            </a:r>
          </a:p>
          <a:p>
            <a:r>
              <a:rPr lang="en-US" b="1" dirty="0" smtClean="0"/>
              <a:t>Blood results often trigger mandatory interlock statutes</a:t>
            </a:r>
          </a:p>
          <a:p>
            <a:r>
              <a:rPr lang="en-US" b="1" dirty="0" smtClean="0"/>
              <a:t>Blood evidence reveals additional drugs</a:t>
            </a:r>
          </a:p>
          <a:p>
            <a:r>
              <a:rPr lang="en-US" b="1" dirty="0" smtClean="0"/>
              <a:t>Lower DWI rates and fatality rates</a:t>
            </a:r>
          </a:p>
          <a:p>
            <a:r>
              <a:rPr lang="en-US" b="1" dirty="0" smtClean="0"/>
              <a:t>Cops get back on the street faster and spend less time in court</a:t>
            </a:r>
            <a:endParaRPr lang="en-US" b="1" dirty="0"/>
          </a:p>
        </p:txBody>
      </p:sp>
      <p:pic>
        <p:nvPicPr>
          <p:cNvPr id="4" name="Picture 10" descr="Ask to see a search war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00600"/>
            <a:ext cx="2530475" cy="186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ttp://www.pulledover.com/National-DWI-News-Links/uploaded_images/dwi-alcohol-breath-test-breathalyzer-777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789170"/>
            <a:ext cx="2018371" cy="206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History of No Refusal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In 1966, the US Supreme Court in </a:t>
            </a:r>
            <a:r>
              <a:rPr lang="en-US" b="1" u="sng" dirty="0" err="1" smtClean="0"/>
              <a:t>Schmerber</a:t>
            </a:r>
            <a:r>
              <a:rPr lang="en-US" b="1" u="sng" dirty="0" smtClean="0"/>
              <a:t> v. California</a:t>
            </a:r>
            <a:r>
              <a:rPr lang="en-US" b="1" dirty="0" smtClean="0"/>
              <a:t> decided that blood can reasonably be taken in DWI cases</a:t>
            </a:r>
          </a:p>
          <a:p>
            <a:r>
              <a:rPr lang="en-US" b="1" dirty="0" smtClean="0"/>
              <a:t>In 1995, 2 Arizona DPS troopers got certified in phlebotomy</a:t>
            </a:r>
          </a:p>
          <a:p>
            <a:r>
              <a:rPr lang="en-US" b="1" dirty="0" smtClean="0"/>
              <a:t>In 2002, a Texas police officer used a search warrant to obtain blood in a DWI case</a:t>
            </a:r>
          </a:p>
          <a:p>
            <a:r>
              <a:rPr lang="en-US" b="1" dirty="0" smtClean="0"/>
              <a:t>In 2006, the No Refusal moniker and program were created</a:t>
            </a:r>
          </a:p>
          <a:p>
            <a:r>
              <a:rPr lang="en-US" b="1" dirty="0" smtClean="0"/>
              <a:t>In 2007, No Refusal spreads to Louisiana, Missouri, Illinois, and other states</a:t>
            </a:r>
          </a:p>
          <a:p>
            <a:r>
              <a:rPr lang="en-US" b="1" dirty="0" smtClean="0"/>
              <a:t>In 2009, first No Refusal grants are awarded (TXDOT)</a:t>
            </a:r>
          </a:p>
          <a:p>
            <a:r>
              <a:rPr lang="en-US" b="1" dirty="0" smtClean="0"/>
              <a:t>In 2010, the US DOT and NHTSA endorse No Refusal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Conduct a No Refusal?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www.nhtsa.gov/no-refusal</a:t>
            </a:r>
            <a:endParaRPr lang="en-US" sz="4400" b="1" dirty="0"/>
          </a:p>
        </p:txBody>
      </p:sp>
      <p:pic>
        <p:nvPicPr>
          <p:cNvPr id="1026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6096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Conduct a No Refusal?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www.nhtsa.gov/no-refusal</a:t>
            </a:r>
            <a:endParaRPr lang="en-US" sz="4400" b="1" dirty="0"/>
          </a:p>
        </p:txBody>
      </p:sp>
      <p:pic>
        <p:nvPicPr>
          <p:cNvPr id="20482" name="Picture 2" descr="C:\Users\Warren\AppData\Local\Microsoft\Windows\Temporary Internet Files\Low\Content.IE5\YPV6EKZF\IMAG00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60811"/>
            <a:ext cx="7352676" cy="439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Blood is the Future</a:t>
            </a:r>
          </a:p>
        </p:txBody>
      </p:sp>
      <p:pic>
        <p:nvPicPr>
          <p:cNvPr id="3" name="Picture 10" descr="Ask to see a search war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026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Action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Get interested parties together</a:t>
            </a:r>
          </a:p>
          <a:p>
            <a:r>
              <a:rPr lang="en-US" b="1" dirty="0" smtClean="0"/>
              <a:t>Find volunteers:  judges, prosecutors, nurses..</a:t>
            </a:r>
          </a:p>
          <a:p>
            <a:r>
              <a:rPr lang="en-US" b="1" dirty="0" smtClean="0"/>
              <a:t>Find host facility and agency</a:t>
            </a:r>
          </a:p>
          <a:p>
            <a:r>
              <a:rPr lang="en-US" b="1" dirty="0" smtClean="0"/>
              <a:t>Prepare equipment</a:t>
            </a:r>
          </a:p>
          <a:p>
            <a:r>
              <a:rPr lang="en-US" b="1" dirty="0" smtClean="0"/>
              <a:t>Inspect facility and equipment</a:t>
            </a:r>
          </a:p>
          <a:p>
            <a:r>
              <a:rPr lang="en-US" b="1" dirty="0" smtClean="0"/>
              <a:t>Ensure communication lines are working</a:t>
            </a:r>
          </a:p>
          <a:p>
            <a:r>
              <a:rPr lang="en-US" b="1" dirty="0" smtClean="0"/>
              <a:t>Secure and sanitize facility</a:t>
            </a:r>
          </a:p>
          <a:p>
            <a:r>
              <a:rPr lang="en-US" b="1" dirty="0" smtClean="0"/>
              <a:t>Documentation and warrants need to be maintained</a:t>
            </a:r>
          </a:p>
          <a:p>
            <a:r>
              <a:rPr lang="en-US" b="1" dirty="0" smtClean="0"/>
              <a:t>Press releases (before, during, and after)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Staffing a No Refusal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Phlebotomist</a:t>
            </a:r>
          </a:p>
          <a:p>
            <a:r>
              <a:rPr lang="en-US" b="1" dirty="0" smtClean="0"/>
              <a:t>Prosecutor</a:t>
            </a:r>
          </a:p>
          <a:p>
            <a:r>
              <a:rPr lang="en-US" b="1" dirty="0" smtClean="0"/>
              <a:t>Judge</a:t>
            </a:r>
          </a:p>
          <a:p>
            <a:r>
              <a:rPr lang="en-US" b="1" dirty="0" smtClean="0"/>
              <a:t>Police officer</a:t>
            </a:r>
          </a:p>
          <a:p>
            <a:pPr lvl="1"/>
            <a:r>
              <a:rPr lang="en-US" b="1" dirty="0" smtClean="0"/>
              <a:t>Ideally should be:  SFST instructor, breath test operator, DRE instructor, and phlebotomist</a:t>
            </a:r>
          </a:p>
          <a:p>
            <a:r>
              <a:rPr lang="en-US" b="1" dirty="0" smtClean="0"/>
              <a:t>No Refusal coordinator</a:t>
            </a:r>
          </a:p>
          <a:p>
            <a:r>
              <a:rPr lang="en-US" b="1" dirty="0" smtClean="0"/>
              <a:t>Victim’s advocate</a:t>
            </a:r>
            <a:endParaRPr lang="en-US" b="1" dirty="0"/>
          </a:p>
        </p:txBody>
      </p:sp>
      <p:pic>
        <p:nvPicPr>
          <p:cNvPr id="5" name="refused_to_blow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4191000"/>
            <a:ext cx="4076700" cy="2286000"/>
          </a:xfrm>
          <a:prstGeom prst="rect">
            <a:avLst/>
          </a:prstGeom>
        </p:spPr>
      </p:pic>
      <p:pic>
        <p:nvPicPr>
          <p:cNvPr id="7" name="Picture 2" descr="C:\Users\Warren\AppData\Local\Microsoft\Windows\Temporary Internet Files\Low\Content.IE5\XVR76C3C\IMG00484-20100416-22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   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676400"/>
            <a:ext cx="2133600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Refusal Timeline</a:t>
            </a:r>
            <a:endParaRPr lang="en-US" b="1" dirty="0"/>
          </a:p>
        </p:txBody>
      </p:sp>
      <p:pic>
        <p:nvPicPr>
          <p:cNvPr id="32770" name="Picture 2" descr="http://blog.russmanlaw.com/wp-content/uploads/2011/03/DWI-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1809750" cy="1866901"/>
          </a:xfrm>
          <a:prstGeom prst="rect">
            <a:avLst/>
          </a:prstGeom>
          <a:noFill/>
        </p:spPr>
      </p:pic>
      <p:pic>
        <p:nvPicPr>
          <p:cNvPr id="32772" name="Picture 4" descr="http://www.clipartguide.com/_named_clipart_images/0511-0912-2712-0158_A_Police_Officer_Reading_A_Sheet_Of_Paper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1582892" cy="2114550"/>
          </a:xfrm>
          <a:prstGeom prst="rect">
            <a:avLst/>
          </a:prstGeom>
          <a:noFill/>
        </p:spPr>
      </p:pic>
      <p:pic>
        <p:nvPicPr>
          <p:cNvPr id="32774" name="Picture 6" descr="http://www.michigancriminaldefenselawyerblog.com/Breath%20Test1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00200"/>
            <a:ext cx="2085975" cy="1933576"/>
          </a:xfrm>
          <a:prstGeom prst="rect">
            <a:avLst/>
          </a:prstGeom>
          <a:noFill/>
        </p:spPr>
      </p:pic>
      <p:pic>
        <p:nvPicPr>
          <p:cNvPr id="32780" name="Picture 12" descr="090310 NO REFUSAL NIGHT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419600"/>
            <a:ext cx="2808984" cy="1600200"/>
          </a:xfrm>
          <a:prstGeom prst="rect">
            <a:avLst/>
          </a:prstGeom>
          <a:noFill/>
        </p:spPr>
      </p:pic>
      <p:pic>
        <p:nvPicPr>
          <p:cNvPr id="32782" name="Picture 14" descr="090310 NO REFUSAL NIGHT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1981200"/>
            <a:ext cx="2324100" cy="1323975"/>
          </a:xfrm>
          <a:prstGeom prst="rect">
            <a:avLst/>
          </a:prstGeom>
          <a:noFill/>
        </p:spPr>
      </p:pic>
      <p:pic>
        <p:nvPicPr>
          <p:cNvPr id="32784" name="Picture 16" descr="http://montgomerycountypolicereporter.com/wp-content/uploads/2010/09/090310NOREFUSALNIGHT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599" y="4395786"/>
            <a:ext cx="2887135" cy="1624014"/>
          </a:xfrm>
          <a:prstGeom prst="rect">
            <a:avLst/>
          </a:prstGeom>
          <a:noFill/>
        </p:spPr>
      </p:pic>
      <p:pic>
        <p:nvPicPr>
          <p:cNvPr id="32786" name="Picture 18" descr="http://static.photaki.com/A-judge-of-men-in-a-courtroom-to-sign-a-blank-warrant-3275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343400"/>
            <a:ext cx="2539998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Event Planning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b="1" dirty="0" smtClean="0"/>
              <a:t>Compile all warrants</a:t>
            </a:r>
          </a:p>
          <a:p>
            <a:r>
              <a:rPr lang="en-US" b="1" dirty="0" smtClean="0"/>
              <a:t>Compile all statistics</a:t>
            </a:r>
          </a:p>
          <a:p>
            <a:r>
              <a:rPr lang="en-US" b="1" dirty="0" smtClean="0"/>
              <a:t>Send out a press release</a:t>
            </a:r>
          </a:p>
          <a:p>
            <a:r>
              <a:rPr lang="en-US" b="1" dirty="0" smtClean="0"/>
              <a:t>Follow cases through court system</a:t>
            </a:r>
          </a:p>
          <a:p>
            <a:pPr lvl="1"/>
            <a:r>
              <a:rPr lang="en-US" b="1" dirty="0" smtClean="0"/>
              <a:t>Attention needs to be given to these cases</a:t>
            </a:r>
            <a:endParaRPr lang="en-US" b="1" dirty="0"/>
          </a:p>
        </p:txBody>
      </p:sp>
      <p:pic>
        <p:nvPicPr>
          <p:cNvPr id="1026" name="Picture 2" descr="C:\Users\Warren\AppData\Local\Microsoft\Windows\Temporary Internet Files\Low\Content.IE5\EKROMI64\IMAG00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0"/>
            <a:ext cx="3962400" cy="2369671"/>
          </a:xfrm>
          <a:prstGeom prst="rect">
            <a:avLst/>
          </a:prstGeom>
          <a:noFill/>
        </p:spPr>
      </p:pic>
      <p:pic>
        <p:nvPicPr>
          <p:cNvPr id="1028" name="Picture 4" descr="http://www.pbs.org/newshour/images/law/july-dec02/juryde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791200"/>
            <a:ext cx="1619250" cy="895351"/>
          </a:xfrm>
          <a:prstGeom prst="rect">
            <a:avLst/>
          </a:prstGeom>
          <a:noFill/>
        </p:spPr>
      </p:pic>
      <p:pic>
        <p:nvPicPr>
          <p:cNvPr id="1030" name="Picture 6" descr="http://montgomerycountypolicereporter.com/wp-content/uploads/2011/03/CORLEYJAMES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219200"/>
            <a:ext cx="1498493" cy="1524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954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Refusal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b="1" dirty="0" smtClean="0"/>
              <a:t> High Visibility</a:t>
            </a:r>
            <a:endParaRPr lang="en-US" b="1" dirty="0"/>
          </a:p>
        </p:txBody>
      </p:sp>
      <p:pic>
        <p:nvPicPr>
          <p:cNvPr id="4" name="warren final_WMV 1Mbp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60800" y="3733800"/>
            <a:ext cx="4978400" cy="2800350"/>
          </a:xfrm>
          <a:prstGeom prst="rect">
            <a:avLst/>
          </a:prstGeom>
        </p:spPr>
      </p:pic>
      <p:pic>
        <p:nvPicPr>
          <p:cNvPr id="1026" name="Picture 2" descr="http://usdotblog.typepad.com/.a/6a00e551eea4f588340147e0a4a3ed970b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200400" cy="2150669"/>
          </a:xfrm>
          <a:prstGeom prst="rect">
            <a:avLst/>
          </a:prstGeom>
          <a:noFill/>
        </p:spPr>
      </p:pic>
      <p:pic>
        <p:nvPicPr>
          <p:cNvPr id="1028" name="Picture 4" descr="http://bloximages.chicago2.vip.townnews.com/yourhoustonnews.com/content/tncms/assets/editorial/5/45/a76/545a76b0-accc-5f80-be41-b250a15ab8ac-revisions/4ce8ab082ef2a.preview-300.jpg">
            <a:hlinkClick r:id="rId5" tooltip="Beer company films county’s DWI efforts 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371600"/>
            <a:ext cx="3787456" cy="2133600"/>
          </a:xfrm>
          <a:prstGeom prst="rect">
            <a:avLst/>
          </a:prstGeom>
          <a:noFill/>
        </p:spPr>
      </p:pic>
      <p:pic>
        <p:nvPicPr>
          <p:cNvPr id="8" name="Picture 3" descr="C:\Users\Warren\AppData\Local\Microsoft\Windows\Temporary Internet Files\Low\Content.IE5\SFLN7Q8O\IMG00481-20100416-222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810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Juvenile Crashes, DWI Hotspots, and No Refusals</a:t>
            </a:r>
            <a:endParaRPr lang="en-US" b="1" dirty="0"/>
          </a:p>
        </p:txBody>
      </p:sp>
      <p:pic>
        <p:nvPicPr>
          <p:cNvPr id="38915" name="Picture 2" descr="C:\Users\Warren\AppData\Local\Microsoft\Windows\Temporary Internet Files\Low\Content.IE5\6I57CFXY\DSC_38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8176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Crashes are not within 5 miles of suspect’s home</a:t>
            </a:r>
          </a:p>
          <a:p>
            <a:r>
              <a:rPr lang="en-US" b="1" dirty="0" smtClean="0"/>
              <a:t>Crashes are within 5 miles of “party spots”</a:t>
            </a:r>
          </a:p>
          <a:p>
            <a:r>
              <a:rPr lang="en-US" b="1" dirty="0" smtClean="0"/>
              <a:t>Suspect’s blood results are generally higher than adults</a:t>
            </a:r>
          </a:p>
          <a:p>
            <a:r>
              <a:rPr lang="en-US" b="1" dirty="0" smtClean="0"/>
              <a:t>Suspect’s blood results typically have additional drugs on board</a:t>
            </a:r>
          </a:p>
          <a:p>
            <a:r>
              <a:rPr lang="en-US" b="1" dirty="0" smtClean="0"/>
              <a:t>Problem:  officers tend to file the less serious juvenile cases versus DWI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Juvenile Crashes, DWI Hotspots, and No Refusals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Nation’s First Statewide No Refusal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257800"/>
            <a:ext cx="3568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www.texasnorefusal.wordpress.com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cityofdwg@norefusal.com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370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Coordinated by Chief Bill </a:t>
            </a:r>
            <a:r>
              <a:rPr lang="en-US" b="1" dirty="0" err="1" smtClean="0"/>
              <a:t>Waybourn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Richard Alpert, Clay Abbott, and </a:t>
            </a:r>
          </a:p>
          <a:p>
            <a:r>
              <a:rPr lang="en-US" b="1" dirty="0" smtClean="0"/>
              <a:t>Warren Diepraam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14600"/>
            <a:ext cx="3715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Involved almost 500 agencies around</a:t>
            </a:r>
          </a:p>
          <a:p>
            <a:r>
              <a:rPr lang="en-US" b="1" dirty="0" smtClean="0"/>
              <a:t> the state including DPS and TPWD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367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Multiple press conferences including</a:t>
            </a:r>
          </a:p>
          <a:p>
            <a:r>
              <a:rPr lang="en-US" b="1" dirty="0" smtClean="0"/>
              <a:t>Statewide in Austin and many locals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379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Almost 1,500 DWI arrests through the</a:t>
            </a:r>
          </a:p>
          <a:p>
            <a:r>
              <a:rPr lang="en-US" b="1" dirty="0" smtClean="0"/>
              <a:t>And a significant drop in fatalities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359664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81474"/>
            <a:ext cx="355092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381000" y="3200400"/>
            <a:ext cx="8382000" cy="3276600"/>
          </a:xfrm>
        </p:spPr>
        <p:txBody>
          <a:bodyPr/>
          <a:lstStyle>
            <a:extLst/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National No Refusal Holidays or Weekends</a:t>
            </a:r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www.nhtsa.gov/no-refusal</a:t>
            </a:r>
          </a:p>
          <a:p>
            <a:pPr algn="ctr"/>
            <a:r>
              <a:rPr lang="en-US" sz="2400" b="1" dirty="0" smtClean="0"/>
              <a:t>www.tdcaa.com/node/7645</a:t>
            </a:r>
            <a:endParaRPr lang="en-US" sz="2400" b="1" dirty="0"/>
          </a:p>
        </p:txBody>
      </p:sp>
      <p:pic>
        <p:nvPicPr>
          <p:cNvPr id="1026" name="Picture 2" descr="C:\Users\Warren\Desktop\DOT Press Conferenc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572000" cy="30723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8620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Any questions?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warren.diepraam@mctx.org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191000" cy="27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 Refusal Guarantee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Save your agency money in the long run</a:t>
            </a:r>
          </a:p>
          <a:p>
            <a:r>
              <a:rPr lang="en-US" b="1" dirty="0" smtClean="0"/>
              <a:t>Provide solid evidence of alcohol impairment</a:t>
            </a:r>
          </a:p>
          <a:p>
            <a:pPr lvl="1"/>
            <a:r>
              <a:rPr lang="en-US" b="1" dirty="0" smtClean="0"/>
              <a:t>AND DRUG IMPAIRMENT</a:t>
            </a:r>
          </a:p>
          <a:p>
            <a:pPr lvl="1"/>
            <a:r>
              <a:rPr lang="en-US" b="1" dirty="0" smtClean="0"/>
              <a:t>AND INNOCENCE</a:t>
            </a:r>
          </a:p>
          <a:p>
            <a:r>
              <a:rPr lang="en-US" b="1" dirty="0" smtClean="0"/>
              <a:t>Cut down drastically on the number of DWIs</a:t>
            </a:r>
          </a:p>
          <a:p>
            <a:r>
              <a:rPr lang="en-US" b="1" dirty="0" smtClean="0"/>
              <a:t>Put your officers back on the street faster</a:t>
            </a:r>
          </a:p>
          <a:p>
            <a:r>
              <a:rPr lang="en-US" b="1" dirty="0" smtClean="0"/>
              <a:t>Cut down on officer’s court time</a:t>
            </a:r>
          </a:p>
          <a:p>
            <a:r>
              <a:rPr lang="en-US" b="1" dirty="0" smtClean="0"/>
              <a:t>Receive significant publicity</a:t>
            </a:r>
          </a:p>
          <a:p>
            <a:r>
              <a:rPr lang="en-US" b="1" dirty="0" smtClean="0"/>
              <a:t>It will save lives</a:t>
            </a:r>
            <a:endParaRPr lang="en-US" b="1" dirty="0"/>
          </a:p>
        </p:txBody>
      </p:sp>
      <p:pic>
        <p:nvPicPr>
          <p:cNvPr id="4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181600"/>
            <a:ext cx="70104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Why do we need No Refusal?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Traffic deaths are not declining like they should</a:t>
            </a:r>
          </a:p>
          <a:p>
            <a:r>
              <a:rPr lang="en-US" b="1" dirty="0" smtClean="0"/>
              <a:t>Refusal rates are the same with defense lawyers advising people to refuse</a:t>
            </a:r>
          </a:p>
          <a:p>
            <a:r>
              <a:rPr lang="en-US" b="1" dirty="0" smtClean="0"/>
              <a:t>Cases get reduced or dismissed</a:t>
            </a:r>
          </a:p>
          <a:p>
            <a:r>
              <a:rPr lang="en-US" b="1" dirty="0" smtClean="0"/>
              <a:t>Trial conviction rate is low</a:t>
            </a:r>
          </a:p>
          <a:p>
            <a:r>
              <a:rPr lang="en-US" b="1" dirty="0" smtClean="0"/>
              <a:t>We don’t know what other drugs are on board</a:t>
            </a:r>
          </a:p>
          <a:p>
            <a:r>
              <a:rPr lang="en-US" b="1" dirty="0" smtClean="0"/>
              <a:t>People have difficulties with breath testing</a:t>
            </a:r>
          </a:p>
          <a:p>
            <a:r>
              <a:rPr lang="en-US" b="1" dirty="0" smtClean="0"/>
              <a:t>Some people may actually be innocent</a:t>
            </a:r>
          </a:p>
          <a:p>
            <a:r>
              <a:rPr lang="en-US" b="1" dirty="0" smtClean="0"/>
              <a:t>The CSI Effect</a:t>
            </a:r>
            <a:endParaRPr lang="en-US" b="1" dirty="0"/>
          </a:p>
        </p:txBody>
      </p:sp>
      <p:pic>
        <p:nvPicPr>
          <p:cNvPr id="30722" name="Picture 2" descr="C:\Users\Warren\AppData\Local\Microsoft\Windows\Temporary Internet Files\Low\Content.IE5\EKROMI64\IMAG00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1868394" cy="3124200"/>
          </a:xfrm>
          <a:prstGeom prst="rect">
            <a:avLst/>
          </a:prstGeom>
          <a:noFill/>
        </p:spPr>
      </p:pic>
      <p:pic>
        <p:nvPicPr>
          <p:cNvPr id="30724" name="Picture 4" descr="http://www.click2houston.com/2006/0406/8515612_240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1828800" cy="1371600"/>
          </a:xfrm>
          <a:prstGeom prst="rect">
            <a:avLst/>
          </a:prstGeom>
          <a:noFill/>
        </p:spPr>
      </p:pic>
      <p:pic>
        <p:nvPicPr>
          <p:cNvPr id="30726" name="Picture 6" descr="http://www.examiner.com/images/blog/wysiwyg/image/John_Jacob_Wi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2061881" cy="1752600"/>
          </a:xfrm>
          <a:prstGeom prst="rect">
            <a:avLst/>
          </a:prstGeom>
          <a:noFill/>
        </p:spPr>
      </p:pic>
      <p:pic>
        <p:nvPicPr>
          <p:cNvPr id="30728" name="Picture 8" descr="http://www.click2houston.com/2006/0328/8318884_240X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219200"/>
            <a:ext cx="2133600" cy="1600200"/>
          </a:xfrm>
          <a:prstGeom prst="rect">
            <a:avLst/>
          </a:prstGeom>
          <a:noFill/>
        </p:spPr>
      </p:pic>
      <p:pic>
        <p:nvPicPr>
          <p:cNvPr id="30730" name="Picture 10" descr="http://t2.gstatic.com/images?q=tbn:ANd9GcR2XPyHFKLV7OsisDY1MxBuXxu1h0mRwngZiEMcTqFRNfomkjY6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743200"/>
            <a:ext cx="1799517" cy="1981200"/>
          </a:xfrm>
          <a:prstGeom prst="rect">
            <a:avLst/>
          </a:prstGeom>
          <a:noFill/>
        </p:spPr>
      </p:pic>
      <p:pic>
        <p:nvPicPr>
          <p:cNvPr id="30732" name="Picture 12" descr="View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800600"/>
            <a:ext cx="1762125" cy="1827930"/>
          </a:xfrm>
          <a:prstGeom prst="rect">
            <a:avLst/>
          </a:prstGeom>
          <a:noFill/>
        </p:spPr>
      </p:pic>
      <p:pic>
        <p:nvPicPr>
          <p:cNvPr id="10" name="Picture 8" descr="http://thepolicenews.net/html/IMG_518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5029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No Refusal?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In most states, a suspect may not have the right to refuse due to implied consent laws</a:t>
            </a:r>
          </a:p>
          <a:p>
            <a:r>
              <a:rPr lang="en-US" b="1" dirty="0" smtClean="0"/>
              <a:t>However, in almost as many states, the suspect has the ability to refuse a breath or blood test</a:t>
            </a:r>
          </a:p>
          <a:p>
            <a:r>
              <a:rPr lang="en-US" b="1" dirty="0" smtClean="0"/>
              <a:t>Some states criminalize refusals; but most do not, leaving the prosecutor to handle a case with no scientific evidence</a:t>
            </a:r>
            <a:endParaRPr lang="en-US" b="1" dirty="0"/>
          </a:p>
        </p:txBody>
      </p:sp>
      <p:pic>
        <p:nvPicPr>
          <p:cNvPr id="4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161359"/>
            <a:ext cx="5715000" cy="169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No Refusal?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 No Refusal program will take away the suspect’s ability to refuse to provide evidence</a:t>
            </a:r>
          </a:p>
          <a:p>
            <a:r>
              <a:rPr lang="en-US" b="1" dirty="0" smtClean="0"/>
              <a:t>During No Refusal, police, prosecutors, nurses, and judges work to review refusal DWI cases for probable cause to obtain a warrant</a:t>
            </a:r>
          </a:p>
          <a:p>
            <a:r>
              <a:rPr lang="en-US" b="1" dirty="0" smtClean="0"/>
              <a:t>All aspects of the criminal justice field coordinate to ensure scientific evidence is obtained in all DWI cases</a:t>
            </a:r>
            <a:endParaRPr lang="en-US" b="1" dirty="0"/>
          </a:p>
        </p:txBody>
      </p:sp>
      <p:pic>
        <p:nvPicPr>
          <p:cNvPr id="4" name="Picture 2" descr="http://www.nhtsa.gov/staticfiles/planners/NoRefusalWeekend/images/norefusalwebbanner_12-9_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48250"/>
            <a:ext cx="609600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is it different from Arizona’s </a:t>
            </a:r>
            <a:r>
              <a:rPr lang="en-US" b="1" dirty="0" err="1" smtClean="0"/>
              <a:t>Phlebotocop</a:t>
            </a:r>
            <a:r>
              <a:rPr lang="en-US" b="1" dirty="0" smtClean="0"/>
              <a:t> Program?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It does not require significant amounts of training</a:t>
            </a:r>
          </a:p>
          <a:p>
            <a:r>
              <a:rPr lang="en-US" b="1" dirty="0" smtClean="0"/>
              <a:t>Officers do not have to go through a phlebotomy program or worry about lawsuits</a:t>
            </a:r>
          </a:p>
          <a:p>
            <a:r>
              <a:rPr lang="en-US" b="1" dirty="0" smtClean="0"/>
              <a:t>It involves many more aspects of the criminal justice system and medical communities</a:t>
            </a:r>
          </a:p>
          <a:p>
            <a:r>
              <a:rPr lang="en-US" b="1" dirty="0" smtClean="0"/>
              <a:t>Only 1 state has 100s of </a:t>
            </a:r>
            <a:r>
              <a:rPr lang="en-US" b="1" dirty="0" err="1" smtClean="0"/>
              <a:t>phlebotocops</a:t>
            </a:r>
            <a:endParaRPr lang="en-US" b="1" dirty="0"/>
          </a:p>
        </p:txBody>
      </p:sp>
      <p:pic>
        <p:nvPicPr>
          <p:cNvPr id="31746" name="Picture 2" descr="http://1.bp.blogspot.com/_KgBT8kIRgBo/RyI_ovsikvI/AAAAAAAABUc/sefT17foXhw/s320/We+have+ways+to+make+you+give+bl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962400"/>
            <a:ext cx="1809750" cy="1295401"/>
          </a:xfrm>
          <a:prstGeom prst="rect">
            <a:avLst/>
          </a:prstGeom>
          <a:noFill/>
        </p:spPr>
      </p:pic>
      <p:pic>
        <p:nvPicPr>
          <p:cNvPr id="31748" name="Picture 4" descr="http://www.phoenixgraphicsonline.com/bmz_cache/9/9f43676ba2f4883a0193f79a0282dc0e.image.100x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486400"/>
            <a:ext cx="1591235" cy="1082040"/>
          </a:xfrm>
          <a:prstGeom prst="rect">
            <a:avLst/>
          </a:prstGeom>
          <a:noFill/>
        </p:spPr>
      </p:pic>
      <p:sp>
        <p:nvSpPr>
          <p:cNvPr id="31750" name="AutoShape 6" descr="data:image/jpg;base64,/9j/4AAQSkZJRgABAQAAAQABAAD/2wBDAAkGBwgHBgkIBwgKCgkLDRYPDQwMDRsUFRAWIB0iIiAdHx8kKDQsJCYxJx8fLT0tMTU3Ojo6Iys/RD84QzQ5Ojf/2wBDAQoKCg0MDRoPDxo3JR8lNzc3Nzc3Nzc3Nzc3Nzc3Nzc3Nzc3Nzc3Nzc3Nzc3Nzc3Nzc3Nzc3Nzc3Nzc3Nzc3Nzf/wAARCACDAMUDASIAAhEBAxEB/8QAHAAAAQUBAQEAAAAAAAAAAAAAAgABBAUGBwMI/8QAPBAAAgEDAgMGBAUDAgUFAAAAAQIDAAQRBRIhMUEGEyJRYXEUMkKBI1KRsdEVocEzYgclNDVyU5Ky4fD/xAAYAQADAQEAAAAAAAAAAAAAAAAAAQIDBP/EACARAQEAAgMAAwEBAQAAAAAAAAABAhEDITESMkEEIoH/2gAMAwEAAhEDEQA/AOmZO8+KjBP5qH6jRrXO0OC3nRgt50y0VMHBP5q9AW/MaAUa0wMFujGiUt50wFOtNI9x881B1HU47FMuRnGefKo+vawml2xIKtMw8IzgD1Nc6OqTavcSvvJwcEniDUZZaVjjtt5+19pGPHuGeVRou2BkkIRBtzgEtWQvIHO0R54c8pUOKKeNz3mccwduMVHzrT4R1XT9finH4wKdN2eFW3xEW3eZFC4znNcw0u7ePwFyVPTP+DU+8tr0QGRHJjPiXceHtVTkqLg6Ijq4yrAjzBohXPdA7TlGeE790RxJG4wftW7sLuG9t1mgbcrf2rXHL5IuNiRxp6VKqI3GmNFTEUANNmnNMaAE5oWz+avSgYUjCp59aVOo50qAqSviNEBS+o0QrNRAUYFMOdFTAgKJRQivSgiFNLKkETSyEKiDLE0Qqk7ZSumjOkZ296wRj5DrRbqCMFrtzc61ed3GSTcvhT0VM+XtWn0vR7aztFghj8OPF5t61W9nrQST/EuQREm2MDpWkWTHIVz3tvJ0FrK3WNcoPvVRe20OW2KBVnezlU5+InlVNcylmwW2+tTlV4x4i3WN93I5rU6fPFcaf3MxyoGOXKspI46y5r2sbuSF+Byh50sctU8sNxXdpLT+mamkycPJh1HrWq7C3rNO0bEbZlyOPUVU9oITf2J3YZgOBHlVZ2MvZLW6gLLkhtrA++K1wy7Z549Ov0qYHIzT11OYqVLNMaAamNOaagGoTRUxpGZeZpUl60qZVVfUaIUP1GiArJYhRChWipgQHGiJwyjzPH9DQg4pEjch9T+1MnqKoO20TPpHh+l8n9qv6h6zAbnT5Y8A+Gll4J6yPZpRHp+zOTuOTVm7iLizKG6A9ar9CQw2MjsCCZWx9qy/aPULiaRmMywRKSATXM6cWuuZgV3NgHzBquklVpM7xjrXOhfu0m06uzgHiqnFaHSrlpIdokL4PM1GTXGNI80KD5lNRzdIH3B1UeZqg1p17sJLIY88cg4qgtEt3mP/ADKRuPIcaUmxenT4CZIjnDKRzU5qigQWus7hnaZAfvT9npGgdYhOZYnHAnpirhLF21ZH27o2Ib71ph6xzdGhOYkbzUUYFBCMRKOXDlUTWL/+m2fxBTcNwXHH/Fds8cqdSzWX0TtWdRvxbSW6qhVmLru4YGTkEUB7cWO9QkRdWI4rKuce1T8oNVqqakrBlDDkRkUqoFQ5oqA0jOvWlTKOdKgqrceI+9OKH6j70QrNZwQKQY54DNNjjRjA5UwYklsY/So1zqEFtdW9pK6iWXkPL3qaDVXeWcE99DJLGrO2dxI4nA4Urv8ADmv1bg1C1y/TT9PknkztyFP34VLjbIyePE9Kja1Zrf6bLbsMk4I+3GjLfxLHXy7UEaKLIJGd2QSD55rH6t2cecrcXUuI4jkR4yG9TWvtXPcLvXaRkbfLjR3EqSRlFXJPnXM6ZNeOQpoiQ3L4JkD5AULyz5VtezOjCKCeaVCqhRgH96tYtKjEpml24+kCrIRg20ir4Rt5Ur8svVdTxgtctFnnYlS4GMDpVJZ6MBeNK+cHOEZeAJ61s5EAckjIJpkhjByFwKnHKzxVxlQNKspbMoveFxnIY861jXZt7WO4HF42GAOtVsMkanGOdSLwsttFsGcuvh55FEt/E2T9b7Sbtr7TLa6ddrSxhiPLNeetQfE2iwZwHkGTjOOB4/2r00uH4bTreE80QCivVDxqpOMtnP2Nd+P17cd+3Si0LRYbC9NwtysjiNxtVcc8fxVNp3ZKaGS3L3MO1SrHxDPnyrTWcfdyTZOT3T8hUYQOsybXJBfJyeXHlUG0PWlSPChJrRJGmNI0JNAOp50qZOtKlsK4/MaIUH1GiBqFCFFQA1EvdQS3yqHL+lVJsJU1zFApaRwMdOtZfV+1EFvPtgDO4BAZBkKT69ahajfXF3IUsUaVgSGlPyr6A5x96p5dK1SVh/oBc+Nt5O0dTjHGr+OhG/7Mar/VbJ5GVQ0bBSVBAORnlVzzFUnZWKzttMEFnL3hDFpGbG4sepxw/jAq7HDjUlWc1RDDOyDlnhVao4kk1c9oUIkjf8wIqgnm7uI+dcec1XThdxFvr4pMi4cxqcuF548qc9rLCayZ4vBICUaNhgrQwXcCMdwy1UXaW2juULWqBJSc+Hqfap/631L1pJfVbIRKZGOXYgADOfWngmLKOGKpLO1e2Qd8Czj5t3nVlFMuRkYPKp0vci0jwSK0mjRfET26kcAct7YrLwNkZ9a3PZFAYJZMDgQoNacU3Y5uW9NEBjhwqPen8MY55OP0Ne2a8L0/hDrz/Y12VyokZ8c2OYhevJONwR03gD9aOA5ExP8A6T/vXlC6m8Cr1cHPny/moNdE5pqY02a0SehNNmmJpUCTrSpkPOlSCuz4jRUJ+Y15XVwLeIkY3n5R5mpikbVL8QKIYstKegPnVLcyR2yhriRXcjJUnIH81A1a77o95JKe8OfCv81k7nU7iaUIu+SVztjjUZLHyFb4zUNob3WF+kjaOnID2FV8WrTySn4QTSPzxEpP9+Ve1voYRRLrDIZBx+HQ+Ee56n24VPW+ihAWIIijpyAooXHYpbiSeW5vFFuzLtSFuEj8fmI+3ua2WeFc/wBHnvdR1GFbSJ3iRlZ7jHgQeWepx0HGt+DmsqWSDrMPfWbMOLJ4gKwuozBYGbPEDhXR5tpifI+k1yfXZVjuDBIdoPEeorDljXiqpjsr29m783PcR8eON1Rr23t45cnVpHYf7MY9q0lrCDAMMAD61X3ul2wYtuBPpWFdWOSpt4wzZivZN56ledSlglt5xI0pdCeRAFSIbeGHJXn6mhnJIU5wM0HlktIHBC4866fodt8LpsKMPGw3N965h2eCXOp20PNe8GfWuuDFb8OPe3Jy38FUa+kWIJI5wqByx9NtVHarWzplsYowe9dMgjpx6D7GueNrnxL92ty53nLDcQGXlt9etdUx2xjb3Xay0gWXdGip8uc8WPDgOHGrHStW0/UkWWH8Ns52ycCD7VyG6hubJzJAvxUR48f9RQf/AJfvR2WrxyrujY7xzwSMf5FO4w9O6ZyPehJrneh9rp7bbHcsZoufjOGGfWt1Z3sF9AJraQMvUdR71NLSVmhJpGhOakhoedKhQ86VBq6SRY1d3OFXiTWc1HVDIW2sAOQycYFXepRNcWVxEhIdl8OPOsYWkWPfv2EDJJUHH60+PSlVq7TXEiwxvGzvxAVwTj2HGvK1FvpILrIstyRh5ByX0WouoSM0jmS4Zg3NQAoPuFxVdPOFU7cBRWoWdxrMjbi74Vf1rwheTVWAUyRQHa24HBcEcv8A7qutbSa+eKR90dmDlmxxkA8vT1rRRvbwxDumUcOAHSkGv7K3Ytfh7SOWRoz4djuW2jHMeQGK1EWpWcoZo7uBwpIYpICAa4P2q1+WCE6fa5Mk6eJ1fBUZ5cPPFUuivDZQzXEyl7v5Y0Kgx7Tz3cedRYVdy7QdtrCxWW3s3S6uAhLBGyqj1NZHUpIdWs1lRgdw3KR0PlWE0SWSWPUGU7gIsFsZzxHL9Kk6DqbW9y9tI34UhyoPQ9aw5cdzbTisl0s31S4sozA/Q8D5VCbWZJGOSx9qm6p3UyDGM9DVBIkkbeHDD0rLHV9b2WeLRNVbOCrca9/i2nUKuQKqoYZZMZwoPrxqyhVIlxnjRdfhd31c6beDTEa53Y7sbh6mup6P2j03UkjWG6TvyoLRscEHHka+f9dvmcR20WcMwzjrV5dyPaTQSRMY5oY0Oc+QrXilkZcvuo6f/wAQrAS2Ed+HCtb/ADruALoTkgeo/YmuQmF4I90KSywLjduwSD/Fby71271K1tY9RgVYpYi0bEY7wHr+orOX9ibWYuxYRE5WVBjZnofTyNdWM3GaJp+ppsUk5Tnw48j0o7qyt72Q3du5guMk716jyI61EltoXdijrHMTx/K3v6+oryjnktZ1iuFCyZypPJh6Uw90urizfZdjb+WQfJJ7HofQ1otD1qaxnWW3cj8yZ4MKqxKs6lJUjdG+liMAV4i0SE7rZmX/AGqNyj+/D9am9h2rStSi1K0WeIgH6k6qamFq5X2a16bS5csuY24MDw3D/wDZrpFjfQX9us1u4ZccR1U+RrOlYmI3OlQoedKlsIH1HjWE7av8DOI8FY5fGCP2rcbvEaynbt7S5hS0aRfigpbZ1C+f60sbqmxEt3p4X/pZpX/M02B+grw+KXP4VpAv/ku8j9c1WktC5Vhkg0QuCTgOqnyYVtsJk11LISZJWc+9eDSy8RAW34JXHnigNw+0qVjcHquVpWjmN87Rj3oDIy3c13ctNKzPK5yWJ416yK7hVZySenIUctobW/niI/05CAfMcx/ajiXdKCeQpI00XZ+8tdPsbtZF3GQBVTb8wwQePTmKpZ8xsrqeKnOasdPsptQl7m2QMwGTlgMDz4146pbG0uZ4JSMxthj5+tR+6VOlraSpfWwII3Y4jzqHcQPEcIWHoagaHdxLcMhlAVj4cnrWhljLjO7Nc2eNxrswsziBG8mMEge3Wjml2Rk56V7i3YcutVuqnuo2LE4A6Up3VZf5jy0mL+oa9BEc4DZNaTX4+9ml2nO0lD6cOtZbRkCb3Y/iMw5+VW80rvcyEOe8zk5+qumdOLe7tCg7QX1rA9r37FUwkkbDdgA5BXPL7VqbDVrfUrJZJWIiYYJIJx6EVh9atiZBdxZDD5sV46HrL6bfh5MmJxiRFPBvX3rXG6Jt7iIQoO4WK+twPlD/AIkfoPMe4yKisttNDsCS7Cc924Ei/vkVLt7/AE+8VZIhOhPMvGrg/wCfvRT2CT/i20qrL1eP6v8AyB4/5qwrRGsHGCcEH6JAVx7Ej9/1qbb3J2AyBh7YP7UwSZBidGc9SjAj+9Bti3Z7iTPmu0/saRp0Uu48Dj0rX9gRKL24Iz3fdDd6nPD/ADWLtpxEfkkI8nXH710PsK0UlhcSx8zIAf0P81ll1DapDzpUCNjNKs0vFkUb+HSuWXX4/aC7ll8UgWQbuXDhSpVvwzrIMteqBMRjhmoqAFip4ilSqZ4qlINjeHh96JWKjwnFKlTJD1gD+pSnHEhc/wDtFRrcClSoJoexv/fNn0sjAjzFVfbwkapdAcAZcHHtSpVE+wvjMQEg7QTgtnFa/sZI8ouo5XLLGV2gnOM5pUqnm+jX+b7tX3SFR4Ryqq7UwxRYhSNRHt34xzPmfOlSrn4vs6P6PFJp0rmzEZPgMcshAGPECuD/AHNHc8JkYcyOJpUq6o4xXagqMjmONZa9ULKdoxxpUquJy8aPsixNi+STtmIGegwD/mtSYk27tuGAyCDilSq4cKEmWJy5JZRwOeP616WjGSDL+I55mlSoNFuwASByrpfYKCNOzMDquGkkcucnic4/YUqVZcgaNFHH+aVKlWYf/9k="/>
          <p:cNvSpPr>
            <a:spLocks noChangeAspect="1" noChangeArrowheads="1"/>
          </p:cNvSpPr>
          <p:nvPr/>
        </p:nvSpPr>
        <p:spPr bwMode="auto">
          <a:xfrm>
            <a:off x="77788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ata:image/jpg;base64,/9j/4AAQSkZJRgABAQAAAQABAAD/2wBDAAkGBwgHBgkIBwgKCgkLDRYPDQwMDRsUFRAWIB0iIiAdHx8kKDQsJCYxJx8fLT0tMTU3Ojo6Iys/RD84QzQ5Ojf/2wBDAQoKCg0MDRoPDxo3JR8lNzc3Nzc3Nzc3Nzc3Nzc3Nzc3Nzc3Nzc3Nzc3Nzc3Nzc3Nzc3Nzc3Nzc3Nzc3Nzc3Nzf/wAARCACDAMUDASIAAhEBAxEB/8QAHAAAAQUBAQEAAAAAAAAAAAAAAgABBAUGBwMI/8QAPBAAAgEDAgMGBAUDAgUFAAAAAQIDAAQRBRIhMUEGEyJRYXEUMkKBI1KRsdEVocEzYgclNDVyU5Ky4fD/xAAYAQADAQEAAAAAAAAAAAAAAAAAAQIDBP/EACARAQEAAgMAAwEBAQAAAAAAAAABAhEDITESMkEEIoH/2gAMAwEAAhEDEQA/AOmZO8+KjBP5qH6jRrXO0OC3nRgt50y0VMHBP5q9AW/MaAUa0wMFujGiUt50wFOtNI9x881B1HU47FMuRnGefKo+vawml2xIKtMw8IzgD1Nc6OqTavcSvvJwcEniDUZZaVjjtt5+19pGPHuGeVRou2BkkIRBtzgEtWQvIHO0R54c8pUOKKeNz3mccwduMVHzrT4R1XT9finH4wKdN2eFW3xEW3eZFC4znNcw0u7ePwFyVPTP+DU+8tr0QGRHJjPiXceHtVTkqLg6Ijq4yrAjzBohXPdA7TlGeE790RxJG4wftW7sLuG9t1mgbcrf2rXHL5IuNiRxp6VKqI3GmNFTEUANNmnNMaAE5oWz+avSgYUjCp59aVOo50qAqSviNEBS+o0QrNRAUYFMOdFTAgKJRQivSgiFNLKkETSyEKiDLE0Qqk7ZSumjOkZ296wRj5DrRbqCMFrtzc61ed3GSTcvhT0VM+XtWn0vR7aztFghj8OPF5t61W9nrQST/EuQREm2MDpWkWTHIVz3tvJ0FrK3WNcoPvVRe20OW2KBVnezlU5+InlVNcylmwW2+tTlV4x4i3WN93I5rU6fPFcaf3MxyoGOXKspI46y5r2sbuSF+Byh50sctU8sNxXdpLT+mamkycPJh1HrWq7C3rNO0bEbZlyOPUVU9oITf2J3YZgOBHlVZ2MvZLW6gLLkhtrA++K1wy7Z549Ov0qYHIzT11OYqVLNMaAamNOaagGoTRUxpGZeZpUl60qZVVfUaIUP1GiArJYhRChWipgQHGiJwyjzPH9DQg4pEjch9T+1MnqKoO20TPpHh+l8n9qv6h6zAbnT5Y8A+Gll4J6yPZpRHp+zOTuOTVm7iLizKG6A9ar9CQw2MjsCCZWx9qy/aPULiaRmMywRKSATXM6cWuuZgV3NgHzBquklVpM7xjrXOhfu0m06uzgHiqnFaHSrlpIdokL4PM1GTXGNI80KD5lNRzdIH3B1UeZqg1p17sJLIY88cg4qgtEt3mP/ADKRuPIcaUmxenT4CZIjnDKRzU5qigQWus7hnaZAfvT9npGgdYhOZYnHAnpirhLF21ZH27o2Ib71ph6xzdGhOYkbzUUYFBCMRKOXDlUTWL/+m2fxBTcNwXHH/Fds8cqdSzWX0TtWdRvxbSW6qhVmLru4YGTkEUB7cWO9QkRdWI4rKuce1T8oNVqqakrBlDDkRkUqoFQ5oqA0jOvWlTKOdKgqrceI+9OKH6j70QrNZwQKQY54DNNjjRjA5UwYklsY/So1zqEFtdW9pK6iWXkPL3qaDVXeWcE99DJLGrO2dxI4nA4Urv8ADmv1bg1C1y/TT9PknkztyFP34VLjbIyePE9Kja1Zrf6bLbsMk4I+3GjLfxLHXy7UEaKLIJGd2QSD55rH6t2cecrcXUuI4jkR4yG9TWvtXPcLvXaRkbfLjR3EqSRlFXJPnXM6ZNeOQpoiQ3L4JkD5AULyz5VtezOjCKCeaVCqhRgH96tYtKjEpml24+kCrIRg20ir4Rt5Ur8svVdTxgtctFnnYlS4GMDpVJZ6MBeNK+cHOEZeAJ61s5EAckjIJpkhjByFwKnHKzxVxlQNKspbMoveFxnIY861jXZt7WO4HF42GAOtVsMkanGOdSLwsttFsGcuvh55FEt/E2T9b7Sbtr7TLa6ddrSxhiPLNeetQfE2iwZwHkGTjOOB4/2r00uH4bTreE80QCivVDxqpOMtnP2Nd+P17cd+3Si0LRYbC9NwtysjiNxtVcc8fxVNp3ZKaGS3L3MO1SrHxDPnyrTWcfdyTZOT3T8hUYQOsybXJBfJyeXHlUG0PWlSPChJrRJGmNI0JNAOp50qZOtKlsK4/MaIUH1GiBqFCFFQA1EvdQS3yqHL+lVJsJU1zFApaRwMdOtZfV+1EFvPtgDO4BAZBkKT69ahajfXF3IUsUaVgSGlPyr6A5x96p5dK1SVh/oBc+Nt5O0dTjHGr+OhG/7Mar/VbJ5GVQ0bBSVBAORnlVzzFUnZWKzttMEFnL3hDFpGbG4sepxw/jAq7HDjUlWc1RDDOyDlnhVao4kk1c9oUIkjf8wIqgnm7uI+dcec1XThdxFvr4pMi4cxqcuF548qc9rLCayZ4vBICUaNhgrQwXcCMdwy1UXaW2juULWqBJSc+Hqfap/631L1pJfVbIRKZGOXYgADOfWngmLKOGKpLO1e2Qd8Czj5t3nVlFMuRkYPKp0vci0jwSK0mjRfET26kcAct7YrLwNkZ9a3PZFAYJZMDgQoNacU3Y5uW9NEBjhwqPen8MY55OP0Ne2a8L0/hDrz/Y12VyokZ8c2OYhevJONwR03gD9aOA5ExP8A6T/vXlC6m8Cr1cHPny/moNdE5pqY02a0SehNNmmJpUCTrSpkPOlSCuz4jRUJ+Y15XVwLeIkY3n5R5mpikbVL8QKIYstKegPnVLcyR2yhriRXcjJUnIH81A1a77o95JKe8OfCv81k7nU7iaUIu+SVztjjUZLHyFb4zUNob3WF+kjaOnID2FV8WrTySn4QTSPzxEpP9+Ve1voYRRLrDIZBx+HQ+Ee56n24VPW+ihAWIIijpyAooXHYpbiSeW5vFFuzLtSFuEj8fmI+3ua2WeFc/wBHnvdR1GFbSJ3iRlZ7jHgQeWepx0HGt+DmsqWSDrMPfWbMOLJ4gKwuozBYGbPEDhXR5tpifI+k1yfXZVjuDBIdoPEeorDljXiqpjsr29m783PcR8eON1Rr23t45cnVpHYf7MY9q0lrCDAMMAD61X3ul2wYtuBPpWFdWOSpt4wzZivZN56ledSlglt5xI0pdCeRAFSIbeGHJXn6mhnJIU5wM0HlktIHBC4866fodt8LpsKMPGw3N965h2eCXOp20PNe8GfWuuDFb8OPe3Jy38FUa+kWIJI5wqByx9NtVHarWzplsYowe9dMgjpx6D7GueNrnxL92ty53nLDcQGXlt9etdUx2xjb3Xay0gWXdGip8uc8WPDgOHGrHStW0/UkWWH8Ns52ycCD7VyG6hubJzJAvxUR48f9RQf/AJfvR2WrxyrujY7xzwSMf5FO4w9O6ZyPehJrneh9rp7bbHcsZoufjOGGfWt1Z3sF9AJraQMvUdR71NLSVmhJpGhOakhoedKhQ86VBq6SRY1d3OFXiTWc1HVDIW2sAOQycYFXepRNcWVxEhIdl8OPOsYWkWPfv2EDJJUHH60+PSlVq7TXEiwxvGzvxAVwTj2HGvK1FvpILrIstyRh5ByX0WouoSM0jmS4Zg3NQAoPuFxVdPOFU7cBRWoWdxrMjbi74Vf1rwheTVWAUyRQHa24HBcEcv8A7qutbSa+eKR90dmDlmxxkA8vT1rRRvbwxDumUcOAHSkGv7K3Ytfh7SOWRoz4djuW2jHMeQGK1EWpWcoZo7uBwpIYpICAa4P2q1+WCE6fa5Mk6eJ1fBUZ5cPPFUuivDZQzXEyl7v5Y0Kgx7Tz3cedRYVdy7QdtrCxWW3s3S6uAhLBGyqj1NZHUpIdWs1lRgdw3KR0PlWE0SWSWPUGU7gIsFsZzxHL9Kk6DqbW9y9tI34UhyoPQ9aw5cdzbTisl0s31S4sozA/Q8D5VCbWZJGOSx9qm6p3UyDGM9DVBIkkbeHDD0rLHV9b2WeLRNVbOCrca9/i2nUKuQKqoYZZMZwoPrxqyhVIlxnjRdfhd31c6beDTEa53Y7sbh6mup6P2j03UkjWG6TvyoLRscEHHka+f9dvmcR20WcMwzjrV5dyPaTQSRMY5oY0Oc+QrXilkZcvuo6f/wAQrAS2Ed+HCtb/ADruALoTkgeo/YmuQmF4I90KSywLjduwSD/Fby71271K1tY9RgVYpYi0bEY7wHr+orOX9ibWYuxYRE5WVBjZnofTyNdWM3GaJp+ppsUk5Tnw48j0o7qyt72Q3du5guMk716jyI61EltoXdijrHMTx/K3v6+oryjnktZ1iuFCyZypPJh6Uw90urizfZdjb+WQfJJ7HofQ1otD1qaxnWW3cj8yZ4MKqxKs6lJUjdG+liMAV4i0SE7rZmX/AGqNyj+/D9am9h2rStSi1K0WeIgH6k6qamFq5X2a16bS5csuY24MDw3D/wDZrpFjfQX9us1u4ZccR1U+RrOlYmI3OlQoedKlsIH1HjWE7av8DOI8FY5fGCP2rcbvEaynbt7S5hS0aRfigpbZ1C+f60sbqmxEt3p4X/pZpX/M02B+grw+KXP4VpAv/ku8j9c1WktC5Vhkg0QuCTgOqnyYVtsJk11LISZJWc+9eDSy8RAW34JXHnigNw+0qVjcHquVpWjmN87Rj3oDIy3c13ctNKzPK5yWJ416yK7hVZySenIUctobW/niI/05CAfMcx/ajiXdKCeQpI00XZ+8tdPsbtZF3GQBVTb8wwQePTmKpZ8xsrqeKnOasdPsptQl7m2QMwGTlgMDz4146pbG0uZ4JSMxthj5+tR+6VOlraSpfWwII3Y4jzqHcQPEcIWHoagaHdxLcMhlAVj4cnrWhljLjO7Nc2eNxrswsziBG8mMEge3Wjml2Rk56V7i3YcutVuqnuo2LE4A6Up3VZf5jy0mL+oa9BEc4DZNaTX4+9ml2nO0lD6cOtZbRkCb3Y/iMw5+VW80rvcyEOe8zk5+qumdOLe7tCg7QX1rA9r37FUwkkbDdgA5BXPL7VqbDVrfUrJZJWIiYYJIJx6EVh9atiZBdxZDD5sV46HrL6bfh5MmJxiRFPBvX3rXG6Jt7iIQoO4WK+twPlD/AIkfoPMe4yKisttNDsCS7Cc924Ei/vkVLt7/AE+8VZIhOhPMvGrg/wCfvRT2CT/i20qrL1eP6v8AyB4/5qwrRGsHGCcEH6JAVx7Ej9/1qbb3J2AyBh7YP7UwSZBidGc9SjAj+9Bti3Z7iTPmu0/saRp0Uu48Dj0rX9gRKL24Iz3fdDd6nPD/ADWLtpxEfkkI8nXH710PsK0UlhcSx8zIAf0P81ll1DapDzpUCNjNKs0vFkUb+HSuWXX4/aC7ll8UgWQbuXDhSpVvwzrIMteqBMRjhmoqAFip4ilSqZ4qlINjeHh96JWKjwnFKlTJD1gD+pSnHEhc/wDtFRrcClSoJoexv/fNn0sjAjzFVfbwkapdAcAZcHHtSpVE+wvjMQEg7QTgtnFa/sZI8ouo5XLLGV2gnOM5pUqnm+jX+b7tX3SFR4Ryqq7UwxRYhSNRHt34xzPmfOlSrn4vs6P6PFJp0rmzEZPgMcshAGPECuD/AHNHc8JkYcyOJpUq6o4xXagqMjmONZa9ULKdoxxpUquJy8aPsixNi+STtmIGegwD/mtSYk27tuGAyCDilSq4cKEmWJy5JZRwOeP616WjGSDL+I55mlSoNFuwASByrpfYKCNOzMDquGkkcucnic4/YUqVZcgaNFHH+aVKlWYf/9k="/>
          <p:cNvSpPr>
            <a:spLocks noChangeAspect="1" noChangeArrowheads="1"/>
          </p:cNvSpPr>
          <p:nvPr/>
        </p:nvSpPr>
        <p:spPr bwMode="auto">
          <a:xfrm>
            <a:off x="77788" y="-5794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5" descr="P6090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4648200"/>
            <a:ext cx="2539250" cy="1905000"/>
          </a:xfrm>
          <a:prstGeom prst="rect">
            <a:avLst/>
          </a:prstGeom>
          <a:noFill/>
        </p:spPr>
      </p:pic>
      <p:pic>
        <p:nvPicPr>
          <p:cNvPr id="10" name="Picture 3" descr="Drawing blood 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676400"/>
            <a:ext cx="3200400" cy="213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is a </a:t>
            </a:r>
            <a:r>
              <a:rPr lang="en-US" b="1" dirty="0" err="1" smtClean="0"/>
              <a:t>Phlebotocop</a:t>
            </a:r>
            <a:r>
              <a:rPr lang="en-US" b="1" dirty="0" smtClean="0"/>
              <a:t>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A police officer or police personnel with specialized training to take blood from a person for investigative purposes</a:t>
            </a:r>
          </a:p>
          <a:p>
            <a:pPr lvl="1" eaLnBrk="1" hangingPunct="1"/>
            <a:r>
              <a:rPr lang="en-US" b="1" dirty="0" smtClean="0"/>
              <a:t>DUI / DWI Related Investigations</a:t>
            </a:r>
          </a:p>
          <a:p>
            <a:pPr lvl="1" eaLnBrk="1" hangingPunct="1"/>
            <a:r>
              <a:rPr lang="en-US" b="1" dirty="0" smtClean="0"/>
              <a:t>Homicide Investigations</a:t>
            </a:r>
          </a:p>
          <a:p>
            <a:pPr lvl="1" eaLnBrk="1" hangingPunct="1"/>
            <a:r>
              <a:rPr lang="en-US" b="1" dirty="0" smtClean="0"/>
              <a:t>DNA Testing</a:t>
            </a:r>
          </a:p>
          <a:p>
            <a:pPr lvl="1" eaLnBrk="1" hangingPunct="1"/>
            <a:r>
              <a:rPr lang="en-US" b="1" dirty="0" smtClean="0"/>
              <a:t>Communicable Disease Testing</a:t>
            </a:r>
          </a:p>
          <a:p>
            <a:pPr lvl="1" eaLnBrk="1" hangingPunct="1"/>
            <a:r>
              <a:rPr lang="en-US" b="1" dirty="0" smtClean="0"/>
              <a:t>Internal Affairs  </a:t>
            </a:r>
          </a:p>
          <a:p>
            <a:pPr lvl="1" eaLnBrk="1" hangingPunct="1"/>
            <a:r>
              <a:rPr lang="en-US" b="1" dirty="0" smtClean="0"/>
              <a:t>Many other reasons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b="1" dirty="0" smtClean="0"/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Does your law allow police officers to perform this procedure?</a:t>
            </a:r>
          </a:p>
          <a:p>
            <a:pPr>
              <a:defRPr/>
            </a:pPr>
            <a:r>
              <a:rPr lang="en-US" b="1" dirty="0" smtClean="0"/>
              <a:t>Could police officers be trained sufficiently to draw blood?</a:t>
            </a:r>
          </a:p>
          <a:p>
            <a:pPr>
              <a:defRPr/>
            </a:pPr>
            <a:r>
              <a:rPr lang="en-US" b="1" dirty="0" smtClean="0"/>
              <a:t>Will the program stand up to legal challenges that almost certainly will occur?</a:t>
            </a:r>
          </a:p>
          <a:p>
            <a:pPr>
              <a:defRPr/>
            </a:pPr>
            <a:r>
              <a:rPr lang="en-US" b="1" dirty="0" smtClean="0"/>
              <a:t>Will this program lower the chemical test refusal rates of DUI/DWI offenders? </a:t>
            </a:r>
          </a:p>
          <a:p>
            <a:pPr>
              <a:defRPr/>
            </a:pPr>
            <a:r>
              <a:rPr lang="en-US" b="1" dirty="0" smtClean="0"/>
              <a:t>What are the legal liability implications of this program? </a:t>
            </a:r>
          </a:p>
          <a:p>
            <a:pPr>
              <a:defRPr/>
            </a:pPr>
            <a:r>
              <a:rPr lang="en-US" b="1" dirty="0" smtClean="0"/>
              <a:t>What are the costs in time and funding?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1029</Words>
  <Application>Microsoft Office PowerPoint</Application>
  <PresentationFormat>On-screen Show (4:3)</PresentationFormat>
  <Paragraphs>155</Paragraphs>
  <Slides>29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Chart</vt:lpstr>
      <vt:lpstr>Anatomy of No Refusal  </vt:lpstr>
      <vt:lpstr>Blood is the Future</vt:lpstr>
      <vt:lpstr>No Refusal Guarantee</vt:lpstr>
      <vt:lpstr>Why do we need No Refusal?</vt:lpstr>
      <vt:lpstr>What is a No Refusal?</vt:lpstr>
      <vt:lpstr>What is a No Refusal?</vt:lpstr>
      <vt:lpstr>How is it different from Arizona’s Phlebotocop Program?</vt:lpstr>
      <vt:lpstr>What is a Phlebotocop?</vt:lpstr>
      <vt:lpstr>Questions to Consider</vt:lpstr>
      <vt:lpstr>Phlebotomy Training for Officers</vt:lpstr>
      <vt:lpstr>Phlebotomy Training for Officers</vt:lpstr>
      <vt:lpstr>Phlebotomy Training for Officers</vt:lpstr>
      <vt:lpstr>Officer Phlebotomists Trained</vt:lpstr>
      <vt:lpstr>Phlebotomy Not For Everybody??</vt:lpstr>
      <vt:lpstr>PowerPoint Presentation</vt:lpstr>
      <vt:lpstr>What are the Benefits of No Refusal?</vt:lpstr>
      <vt:lpstr>The History of No Refusal </vt:lpstr>
      <vt:lpstr>How to Conduct a No Refusal?</vt:lpstr>
      <vt:lpstr>How to Conduct a No Refusal?</vt:lpstr>
      <vt:lpstr>Action Steps</vt:lpstr>
      <vt:lpstr>Staffing a No Refusal</vt:lpstr>
      <vt:lpstr>No Refusal Timeline</vt:lpstr>
      <vt:lpstr>Post Event Planning</vt:lpstr>
      <vt:lpstr>No Refusal IS High Visibility</vt:lpstr>
      <vt:lpstr>Juvenile Crashes, DWI Hotspots, and No Refusals</vt:lpstr>
      <vt:lpstr>Juvenile Crashes, DWI Hotspots, and No Refusals</vt:lpstr>
      <vt:lpstr>Nation’s First Statewide No Refusal</vt:lpstr>
      <vt:lpstr>PowerPoint Presentation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Lifesavers Conference 2011:  Anatomy of No Refusal</dc:title>
  <dc:creator>Warren Diepraam</dc:creator>
  <cp:lastModifiedBy>Katie</cp:lastModifiedBy>
  <cp:revision>70</cp:revision>
  <cp:lastPrinted>2012-03-16T19:04:59Z</cp:lastPrinted>
  <dcterms:created xsi:type="dcterms:W3CDTF">2011-03-22T22:08:50Z</dcterms:created>
  <dcterms:modified xsi:type="dcterms:W3CDTF">2012-03-16T19:08:16Z</dcterms:modified>
</cp:coreProperties>
</file>