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7" r:id="rId3"/>
    <p:sldId id="258" r:id="rId4"/>
    <p:sldId id="259" r:id="rId5"/>
    <p:sldId id="264" r:id="rId6"/>
    <p:sldId id="262" r:id="rId7"/>
    <p:sldId id="279" r:id="rId8"/>
    <p:sldId id="261" r:id="rId9"/>
    <p:sldId id="268" r:id="rId10"/>
    <p:sldId id="260" r:id="rId11"/>
    <p:sldId id="287" r:id="rId12"/>
    <p:sldId id="263" r:id="rId13"/>
    <p:sldId id="265" r:id="rId14"/>
    <p:sldId id="266" r:id="rId15"/>
    <p:sldId id="269" r:id="rId16"/>
    <p:sldId id="270" r:id="rId17"/>
    <p:sldId id="271" r:id="rId18"/>
    <p:sldId id="272" r:id="rId19"/>
    <p:sldId id="273" r:id="rId20"/>
    <p:sldId id="275" r:id="rId21"/>
    <p:sldId id="285" r:id="rId22"/>
    <p:sldId id="278" r:id="rId23"/>
    <p:sldId id="276" r:id="rId24"/>
    <p:sldId id="277" r:id="rId25"/>
    <p:sldId id="280" r:id="rId26"/>
    <p:sldId id="281" r:id="rId27"/>
    <p:sldId id="282" r:id="rId28"/>
    <p:sldId id="283" r:id="rId29"/>
    <p:sldId id="284" r:id="rId30"/>
    <p:sldId id="286" r:id="rId31"/>
    <p:sldId id="267" r:id="rId32"/>
  </p:sldIdLst>
  <p:sldSz cx="9144000" cy="6858000" type="screen4x3"/>
  <p:notesSz cx="7132638" cy="9418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2" d="100"/>
          <a:sy n="102" d="100"/>
        </p:scale>
        <p:origin x="-23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-2196" y="-90"/>
      </p:cViewPr>
      <p:guideLst>
        <p:guide orient="horz" pos="2967"/>
        <p:guide pos="224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90810" cy="470932"/>
          </a:xfrm>
          <a:prstGeom prst="rect">
            <a:avLst/>
          </a:prstGeom>
        </p:spPr>
        <p:txBody>
          <a:bodyPr vert="horz" lIns="94576" tIns="47288" rIns="94576" bIns="4728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46071"/>
            <a:ext cx="3090810" cy="470932"/>
          </a:xfrm>
          <a:prstGeom prst="rect">
            <a:avLst/>
          </a:prstGeom>
        </p:spPr>
        <p:txBody>
          <a:bodyPr vert="horz" lIns="94576" tIns="47288" rIns="94576" bIns="4728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40178" y="8946071"/>
            <a:ext cx="3090810" cy="470932"/>
          </a:xfrm>
          <a:prstGeom prst="rect">
            <a:avLst/>
          </a:prstGeom>
        </p:spPr>
        <p:txBody>
          <a:bodyPr vert="horz" lIns="94576" tIns="47288" rIns="94576" bIns="47288" rtlCol="0" anchor="b"/>
          <a:lstStyle>
            <a:lvl1pPr algn="r">
              <a:defRPr sz="1200"/>
            </a:lvl1pPr>
          </a:lstStyle>
          <a:p>
            <a:fld id="{61F901EB-3E58-4714-80BD-6CB72CD8E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0507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90810" cy="470932"/>
          </a:xfrm>
          <a:prstGeom prst="rect">
            <a:avLst/>
          </a:prstGeom>
        </p:spPr>
        <p:txBody>
          <a:bodyPr vert="horz" lIns="94576" tIns="47288" rIns="94576" bIns="4728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40178" y="0"/>
            <a:ext cx="3090810" cy="470932"/>
          </a:xfrm>
          <a:prstGeom prst="rect">
            <a:avLst/>
          </a:prstGeom>
        </p:spPr>
        <p:txBody>
          <a:bodyPr vert="horz" lIns="94576" tIns="47288" rIns="94576" bIns="47288" rtlCol="0"/>
          <a:lstStyle>
            <a:lvl1pPr algn="r">
              <a:defRPr sz="1200"/>
            </a:lvl1pPr>
          </a:lstStyle>
          <a:p>
            <a:fld id="{A4C838F2-B74C-462E-AA00-3B2C2BC87728}" type="datetimeFigureOut">
              <a:rPr lang="en-US" smtClean="0"/>
              <a:pPr/>
              <a:t>3/8/2012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576" tIns="47288" rIns="94576" bIns="4728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3264" y="4473853"/>
            <a:ext cx="5706110" cy="4238387"/>
          </a:xfrm>
          <a:prstGeom prst="rect">
            <a:avLst/>
          </a:prstGeom>
        </p:spPr>
        <p:txBody>
          <a:bodyPr vert="horz" lIns="94576" tIns="47288" rIns="94576" bIns="4728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46071"/>
            <a:ext cx="3090810" cy="470932"/>
          </a:xfrm>
          <a:prstGeom prst="rect">
            <a:avLst/>
          </a:prstGeom>
        </p:spPr>
        <p:txBody>
          <a:bodyPr vert="horz" lIns="94576" tIns="47288" rIns="94576" bIns="4728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40178" y="8946071"/>
            <a:ext cx="3090810" cy="470932"/>
          </a:xfrm>
          <a:prstGeom prst="rect">
            <a:avLst/>
          </a:prstGeom>
        </p:spPr>
        <p:txBody>
          <a:bodyPr vert="horz" lIns="94576" tIns="47288" rIns="94576" bIns="47288" rtlCol="0" anchor="b"/>
          <a:lstStyle>
            <a:lvl1pPr algn="r">
              <a:defRPr sz="1200"/>
            </a:lvl1pPr>
          </a:lstStyle>
          <a:p>
            <a:fld id="{1BB5EEEC-6D93-48E9-BF4B-D68EFF34FF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892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B5EEEC-6D93-48E9-BF4B-D68EFF34FFF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46411-66E3-44BF-AC51-D761E6EC34B4}" type="datetime1">
              <a:rPr lang="en-US" smtClean="0"/>
              <a:pPr/>
              <a:t>3/8/2012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C6F4-F1D5-41F0-8573-BD7C02C10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C69C1-938E-4A11-81AD-CDA51C3BD0B8}" type="datetime1">
              <a:rPr lang="en-US" smtClean="0"/>
              <a:pPr/>
              <a:t>3/8/2012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C6F4-F1D5-41F0-8573-BD7C02C10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9008-916F-4896-A842-C43EFAC3761E}" type="datetime1">
              <a:rPr lang="en-US" smtClean="0"/>
              <a:pPr/>
              <a:t>3/8/2012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C6F4-F1D5-41F0-8573-BD7C02C10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80F9-7271-4D9C-8AD6-ADBC9F19BE95}" type="datetime1">
              <a:rPr lang="en-US" smtClean="0"/>
              <a:pPr/>
              <a:t>3/8/2012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C6F4-F1D5-41F0-8573-BD7C02C10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82318-8BB2-481E-8C36-4FD012566FF8}" type="datetime1">
              <a:rPr lang="en-US" smtClean="0"/>
              <a:pPr/>
              <a:t>3/8/2012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C6F4-F1D5-41F0-8573-BD7C02C10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6781C-F440-4E06-8C6E-3B91F42936FF}" type="datetime1">
              <a:rPr lang="en-US" smtClean="0"/>
              <a:pPr/>
              <a:t>3/8/2012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C6F4-F1D5-41F0-8573-BD7C02C10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ED26B-85A8-41FE-8733-18BE6250B622}" type="datetime1">
              <a:rPr lang="en-US" smtClean="0"/>
              <a:pPr/>
              <a:t>3/8/2012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C6F4-F1D5-41F0-8573-BD7C02C10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ACF5-19F9-4B57-A9BC-FD6B90DC5FD7}" type="datetime1">
              <a:rPr lang="en-US" smtClean="0"/>
              <a:pPr/>
              <a:t>3/8/2012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C6F4-F1D5-41F0-8573-BD7C02C10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A6F88-95E6-46CF-BD5F-0C6A65524EBF}" type="datetime1">
              <a:rPr lang="en-US" smtClean="0"/>
              <a:pPr/>
              <a:t>3/8/2012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C6F4-F1D5-41F0-8573-BD7C02C10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9380B-010C-4B43-8A73-54AA9AEA1268}" type="datetime1">
              <a:rPr lang="en-US" smtClean="0"/>
              <a:pPr/>
              <a:t>3/8/2012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C6F4-F1D5-41F0-8573-BD7C02C10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B88C-A02A-4156-9B5C-E2FCA6236139}" type="datetime1">
              <a:rPr lang="en-US" smtClean="0"/>
              <a:pPr/>
              <a:t>3/8/2012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C6F4-F1D5-41F0-8573-BD7C02C10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77495-E465-4C55-9E56-AFA12C29110A}" type="datetime1">
              <a:rPr lang="en-US" smtClean="0"/>
              <a:pPr/>
              <a:t>3/8/2012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FC6F4-F1D5-41F0-8573-BD7C02C10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cid:image001.jpg@01C986D1.DDE63BF0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DRIVER’S LICENSE LAWS </a:t>
            </a:r>
            <a:br>
              <a:rPr lang="en-US" dirty="0" smtClean="0"/>
            </a:br>
            <a:r>
              <a:rPr lang="en-US" dirty="0" smtClean="0"/>
              <a:t>AND OFFENSES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Texas Transportation Code Chapter 521, 522 and other relevant sections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C6F4-F1D5-41F0-8573-BD7C02C109D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 21</a:t>
            </a:r>
            <a:endParaRPr lang="en-US" dirty="0"/>
          </a:p>
        </p:txBody>
      </p:sp>
      <p:pic>
        <p:nvPicPr>
          <p:cNvPr id="4" name="Content Placeholder 3" descr="UNDER 2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94940" y="1600200"/>
            <a:ext cx="2954119" cy="4525963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C6F4-F1D5-41F0-8573-BD7C02C109D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Provisional DL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C6F4-F1D5-41F0-8573-BD7C02C109D4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9" name="Content Placeholder 8" descr="provisional DL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62000" y="1752600"/>
            <a:ext cx="2962275" cy="4457700"/>
          </a:xfrm>
        </p:spPr>
      </p:pic>
      <p:pic>
        <p:nvPicPr>
          <p:cNvPr id="12" name="Picture 1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1828800"/>
            <a:ext cx="3499741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TYPES OF DRIVING PRIVILEGES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DIC 24 – Statutory warning incident to DWI</a:t>
            </a:r>
          </a:p>
          <a:p>
            <a:pPr lvl="1"/>
            <a:r>
              <a:rPr lang="en-US" dirty="0" smtClean="0"/>
              <a:t>Authorizes 40 days of driving privileges when DL is confiscated</a:t>
            </a:r>
          </a:p>
          <a:p>
            <a:pPr lvl="1"/>
            <a:r>
              <a:rPr lang="en-US" dirty="0" smtClean="0"/>
              <a:t>May be longer if DL suspension is appealed</a:t>
            </a:r>
          </a:p>
          <a:p>
            <a:pPr lvl="1"/>
            <a:r>
              <a:rPr lang="en-US" dirty="0" smtClean="0"/>
              <a:t>Privilege is stated on the DIC 24 form</a:t>
            </a:r>
          </a:p>
          <a:p>
            <a:r>
              <a:rPr lang="en-US" dirty="0" smtClean="0"/>
              <a:t>Occupational</a:t>
            </a:r>
          </a:p>
          <a:p>
            <a:pPr lvl="1"/>
            <a:r>
              <a:rPr lang="en-US" dirty="0" smtClean="0"/>
              <a:t>Order from court must be carried on the person</a:t>
            </a:r>
          </a:p>
          <a:p>
            <a:pPr lvl="1"/>
            <a:r>
              <a:rPr lang="en-US" dirty="0" smtClean="0"/>
              <a:t>Order designates limitations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C6F4-F1D5-41F0-8573-BD7C02C109D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Military personnel while operating an official motor vehicle in the scope of service</a:t>
            </a:r>
          </a:p>
          <a:p>
            <a:r>
              <a:rPr lang="en-US" dirty="0" smtClean="0"/>
              <a:t>Operating a road machine, farm tractor, or implement of husbandry on a highway (does not apply to a commercial motor vehicle)</a:t>
            </a:r>
          </a:p>
          <a:p>
            <a:r>
              <a:rPr lang="en-US" dirty="0" smtClean="0"/>
              <a:t>Licensed (U.S. or Canada) nonresident on active duty in the armed forces</a:t>
            </a:r>
          </a:p>
          <a:p>
            <a:r>
              <a:rPr lang="en-US" dirty="0" smtClean="0"/>
              <a:t>Licensed (U.S. or Canada) spouse or dependant child of licensed nonresident military personnel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C6F4-F1D5-41F0-8573-BD7C02C109D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RESIDENT VS NONRESIDENT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Resident – physically resides in Texas at a specified location</a:t>
            </a:r>
          </a:p>
          <a:p>
            <a:pPr lvl="1"/>
            <a:r>
              <a:rPr lang="en-US" dirty="0" smtClean="0"/>
              <a:t>Not DOMICILE</a:t>
            </a:r>
          </a:p>
          <a:p>
            <a:r>
              <a:rPr lang="en-US" dirty="0" smtClean="0"/>
              <a:t>Nonresident – “not a resident of this state”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Officer recommended question</a:t>
            </a:r>
          </a:p>
          <a:p>
            <a:pPr lvl="2"/>
            <a:r>
              <a:rPr lang="en-US" dirty="0" smtClean="0"/>
              <a:t>Is this the address where you live full-time?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C6F4-F1D5-41F0-8573-BD7C02C109D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OUT-OF-STATE DRIVER’S LICENSE</a:t>
            </a:r>
            <a:br>
              <a:rPr lang="en-US" dirty="0" smtClean="0"/>
            </a:br>
            <a:r>
              <a:rPr lang="en-US" dirty="0" smtClean="0"/>
              <a:t>(VISITORS)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16 </a:t>
            </a:r>
            <a:r>
              <a:rPr lang="en-US" dirty="0" err="1" smtClean="0"/>
              <a:t>yoa</a:t>
            </a:r>
            <a:r>
              <a:rPr lang="en-US" dirty="0" smtClean="0"/>
              <a:t> or older</a:t>
            </a:r>
          </a:p>
          <a:p>
            <a:pPr lvl="1"/>
            <a:r>
              <a:rPr lang="en-US" dirty="0" smtClean="0"/>
              <a:t>Possession of DL w/ Class C or M</a:t>
            </a:r>
          </a:p>
          <a:p>
            <a:r>
              <a:rPr lang="en-US" dirty="0" smtClean="0"/>
              <a:t>18 </a:t>
            </a:r>
            <a:r>
              <a:rPr lang="en-US" dirty="0" err="1" smtClean="0"/>
              <a:t>yoa</a:t>
            </a:r>
            <a:r>
              <a:rPr lang="en-US" dirty="0" smtClean="0"/>
              <a:t> or older</a:t>
            </a:r>
          </a:p>
          <a:p>
            <a:pPr lvl="1"/>
            <a:r>
              <a:rPr lang="en-US" dirty="0" smtClean="0"/>
              <a:t>Possession of DL w/ Class A or B (commercial DL)</a:t>
            </a:r>
          </a:p>
          <a:p>
            <a:r>
              <a:rPr lang="en-US" dirty="0" smtClean="0"/>
              <a:t>Issued by their state of residence or Canada</a:t>
            </a:r>
          </a:p>
          <a:p>
            <a:r>
              <a:rPr lang="en-US" dirty="0" smtClean="0"/>
              <a:t>Operating the type of vehicle their DL permits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Tex. Trans. Code § 521.030(a) &amp; (b)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C6F4-F1D5-41F0-8573-BD7C02C109D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RESIDENTS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May use DL from prior state of residence for up to  90 days</a:t>
            </a:r>
          </a:p>
          <a:p>
            <a:r>
              <a:rPr lang="en-US" dirty="0" smtClean="0"/>
              <a:t>After 90 days must have a Texas DL</a:t>
            </a:r>
          </a:p>
          <a:p>
            <a:r>
              <a:rPr lang="en-US" dirty="0" smtClean="0"/>
              <a:t>Prosecution should allege “resided in this state for more than 90 days”</a:t>
            </a:r>
          </a:p>
          <a:p>
            <a:pPr lvl="1"/>
            <a:r>
              <a:rPr lang="en-US" dirty="0" smtClean="0"/>
              <a:t>Defense is then required to prove by preponderance of the evidence that residence was less than 90 days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Tex. Trans. Code § 521.029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C6F4-F1D5-41F0-8573-BD7C02C109D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VIOLATIONS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>
            <a:normAutofit fontScale="25000" lnSpcReduction="20000"/>
          </a:bodyPr>
          <a:lstStyle/>
          <a:p>
            <a:r>
              <a:rPr lang="en-US" sz="7200" dirty="0" smtClean="0"/>
              <a:t>NO DRIVER’S LICENSE</a:t>
            </a:r>
          </a:p>
          <a:p>
            <a:pPr lvl="1"/>
            <a:r>
              <a:rPr lang="en-US" sz="7200" dirty="0" smtClean="0"/>
              <a:t>Operate motor vehicle on a highway in this state (unless exempted)</a:t>
            </a:r>
          </a:p>
          <a:p>
            <a:pPr lvl="1"/>
            <a:r>
              <a:rPr lang="en-US" sz="7200" dirty="0" smtClean="0"/>
              <a:t>Does not possess a driver’s license issued by this state (or another jurisdiction)</a:t>
            </a:r>
          </a:p>
          <a:p>
            <a:pPr lvl="2"/>
            <a:r>
              <a:rPr lang="en-US" sz="7200" dirty="0" smtClean="0"/>
              <a:t>Issue is the existence of a DL not whether it is valid (different issue)</a:t>
            </a:r>
          </a:p>
          <a:p>
            <a:pPr lvl="1"/>
            <a:r>
              <a:rPr lang="en-US" sz="7200" dirty="0" smtClean="0"/>
              <a:t>Tex. Trans. Code § 521.021</a:t>
            </a: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r>
              <a:rPr lang="en-US" sz="7200" dirty="0" smtClean="0"/>
              <a:t>NO TEXAS DRIVER’S LICENSE</a:t>
            </a:r>
          </a:p>
          <a:p>
            <a:pPr lvl="1"/>
            <a:r>
              <a:rPr lang="en-US" sz="7200" dirty="0" smtClean="0"/>
              <a:t>Operate motor vehicle on a highway in this state (unless exempted)</a:t>
            </a:r>
          </a:p>
          <a:p>
            <a:pPr lvl="1"/>
            <a:r>
              <a:rPr lang="en-US" sz="7200" dirty="0" smtClean="0"/>
              <a:t>Does not possess a driver’s license issued by this state (or another jurisdiction)</a:t>
            </a:r>
          </a:p>
          <a:p>
            <a:pPr lvl="1"/>
            <a:r>
              <a:rPr lang="en-US" sz="7200" dirty="0" smtClean="0"/>
              <a:t>Prosecution should allege “resided in this state for more than 90 days”</a:t>
            </a:r>
          </a:p>
          <a:p>
            <a:pPr lvl="1"/>
            <a:r>
              <a:rPr lang="en-US" sz="7200" dirty="0" smtClean="0"/>
              <a:t>Defense is then required to prove by preponderance of the evidence that residence was less than 90 days</a:t>
            </a:r>
          </a:p>
          <a:p>
            <a:pPr lvl="1"/>
            <a:r>
              <a:rPr lang="en-US" sz="7200" dirty="0" smtClean="0"/>
              <a:t>Tex. Trans. Code  § 521.029</a:t>
            </a: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	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		</a:t>
            </a: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C6F4-F1D5-41F0-8573-BD7C02C109D4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Fail to Display DL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A person required to hold a  TEXAS  DL </a:t>
            </a:r>
          </a:p>
          <a:p>
            <a:pPr lvl="1"/>
            <a:r>
              <a:rPr lang="en-US" dirty="0" smtClean="0"/>
              <a:t>Have in possession while operating</a:t>
            </a:r>
          </a:p>
          <a:p>
            <a:pPr lvl="1"/>
            <a:r>
              <a:rPr lang="en-US" dirty="0" smtClean="0"/>
              <a:t>Display upon demand</a:t>
            </a:r>
          </a:p>
          <a:p>
            <a:pPr lvl="2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offense - $1 - $200</a:t>
            </a:r>
          </a:p>
          <a:p>
            <a:pPr lvl="2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offense $25 - $500</a:t>
            </a:r>
          </a:p>
          <a:p>
            <a:pPr lvl="2"/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offense $25 - $500 OR 3 days in jail OR BOTH</a:t>
            </a:r>
          </a:p>
          <a:p>
            <a:pPr lvl="2"/>
            <a:r>
              <a:rPr lang="en-US" dirty="0" smtClean="0"/>
              <a:t>Judge to report conviction to the department</a:t>
            </a:r>
          </a:p>
          <a:p>
            <a:pPr lvl="1"/>
            <a:r>
              <a:rPr lang="en-US" b="1" dirty="0" smtClean="0"/>
              <a:t>If shown at trial the person caused or was at in an ACCIDENT that results in serious bodily injury or death AND no proof of Financial Responsibility</a:t>
            </a:r>
          </a:p>
          <a:p>
            <a:pPr lvl="2"/>
            <a:r>
              <a:rPr lang="en-US" b="1" dirty="0" smtClean="0"/>
              <a:t>Class A </a:t>
            </a:r>
          </a:p>
          <a:p>
            <a:r>
              <a:rPr lang="en-US" dirty="0" smtClean="0"/>
              <a:t>Defense if produces in Court a driver’s License valid at the time of the offense</a:t>
            </a:r>
          </a:p>
          <a:p>
            <a:r>
              <a:rPr lang="en-US" b="1" dirty="0" smtClean="0"/>
              <a:t>COURT may assess $10 administrative fee for dismissal</a:t>
            </a:r>
          </a:p>
          <a:p>
            <a:r>
              <a:rPr lang="en-US" dirty="0" smtClean="0"/>
              <a:t>DOES NOT APPLY TO OUT-OF-STATE DL- therefore dismissal fee does not apply</a:t>
            </a:r>
          </a:p>
          <a:p>
            <a:pPr>
              <a:buNone/>
            </a:pPr>
            <a:r>
              <a:rPr lang="en-US" dirty="0" smtClean="0"/>
              <a:t>Tex. Trans. Code § 521.025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C6F4-F1D5-41F0-8573-BD7C02C109D4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EXPIRED DRIVER’S LICENSE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Had a Texas Driver’s License</a:t>
            </a:r>
          </a:p>
          <a:p>
            <a:r>
              <a:rPr lang="en-US" dirty="0" smtClean="0"/>
              <a:t>Operates a motor vehicle upon a highway</a:t>
            </a:r>
          </a:p>
          <a:p>
            <a:r>
              <a:rPr lang="en-US" dirty="0" smtClean="0"/>
              <a:t>DL has expired</a:t>
            </a:r>
          </a:p>
          <a:p>
            <a:r>
              <a:rPr lang="en-US" dirty="0" smtClean="0"/>
              <a:t>JUDGE may dismiss if DL renewed </a:t>
            </a:r>
          </a:p>
          <a:p>
            <a:pPr lvl="1"/>
            <a:r>
              <a:rPr lang="en-US" dirty="0" smtClean="0"/>
              <a:t>within 20 working days of offense or </a:t>
            </a:r>
          </a:p>
          <a:p>
            <a:pPr lvl="1"/>
            <a:r>
              <a:rPr lang="en-US" dirty="0" smtClean="0"/>
              <a:t>before defendant’s 1</a:t>
            </a:r>
            <a:r>
              <a:rPr lang="en-US" baseline="30000" dirty="0" smtClean="0"/>
              <a:t>st</a:t>
            </a:r>
            <a:r>
              <a:rPr lang="en-US" dirty="0" smtClean="0"/>
              <a:t> court appearance, whichever is later</a:t>
            </a:r>
          </a:p>
          <a:p>
            <a:r>
              <a:rPr lang="en-US" b="1" dirty="0" smtClean="0"/>
              <a:t>JUDGE may assess $20 administrative dismissal fee</a:t>
            </a:r>
          </a:p>
          <a:p>
            <a:pPr>
              <a:buNone/>
            </a:pPr>
            <a:r>
              <a:rPr lang="en-US" dirty="0" smtClean="0"/>
              <a:t>Tex. Trans. Code 521.026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C6F4-F1D5-41F0-8573-BD7C02C109D4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LICENSE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Authorization to operate a motor vehicle that is issued under or granted by the laws of this state</a:t>
            </a:r>
          </a:p>
          <a:p>
            <a:pPr lvl="1"/>
            <a:r>
              <a:rPr lang="en-US" dirty="0" smtClean="0"/>
              <a:t>Driver’s license</a:t>
            </a:r>
          </a:p>
          <a:p>
            <a:pPr lvl="1"/>
            <a:r>
              <a:rPr lang="en-US" dirty="0" smtClean="0"/>
              <a:t>Nonresident operating privilege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C6F4-F1D5-41F0-8573-BD7C02C109D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FAILURE TO REPORT ADDRESS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Has Texas DL or ID card</a:t>
            </a:r>
          </a:p>
          <a:p>
            <a:r>
              <a:rPr lang="en-US" dirty="0" smtClean="0"/>
              <a:t>Changes address of residence or name</a:t>
            </a:r>
          </a:p>
          <a:p>
            <a:r>
              <a:rPr lang="en-US" dirty="0" smtClean="0"/>
              <a:t>Fails to report/submit request for change to </a:t>
            </a:r>
            <a:r>
              <a:rPr lang="en-US" dirty="0" err="1" smtClean="0"/>
              <a:t>TxDPS</a:t>
            </a:r>
            <a:endParaRPr lang="en-US" dirty="0" smtClean="0"/>
          </a:p>
          <a:p>
            <a:r>
              <a:rPr lang="en-US" dirty="0" smtClean="0"/>
              <a:t>WITHIN 30 DAYS OF CHANGE</a:t>
            </a:r>
          </a:p>
          <a:p>
            <a:r>
              <a:rPr lang="en-US" b="1" dirty="0" smtClean="0"/>
              <a:t>COURT may dismiss with administrative fee of $20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If corrected within 20 working days of offense</a:t>
            </a:r>
          </a:p>
          <a:p>
            <a:pPr lvl="1"/>
            <a:r>
              <a:rPr lang="en-US" dirty="0" smtClean="0"/>
              <a:t>COURT may also waive if in interest of justice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Tex. Trans. Code § 521.054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C6F4-F1D5-41F0-8573-BD7C02C109D4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Expired out-of-state DL citation 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124200" y="480044"/>
            <a:ext cx="3048000" cy="5867563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C6F4-F1D5-41F0-8573-BD7C02C109D4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DL RESTRICTION/ENDORSEMENT VIOLATIONS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Possesses a Texas DL</a:t>
            </a:r>
          </a:p>
          <a:p>
            <a:r>
              <a:rPr lang="en-US" sz="2400" dirty="0" smtClean="0"/>
              <a:t>Which has a restriction/endorsement requirement on the DL</a:t>
            </a:r>
          </a:p>
          <a:p>
            <a:r>
              <a:rPr lang="en-US" sz="2400" dirty="0" smtClean="0"/>
              <a:t>Operating a vehicle on a highway contrary to the stated restriction or endorsement</a:t>
            </a:r>
          </a:p>
          <a:p>
            <a:r>
              <a:rPr lang="en-US" sz="2400" b="1" dirty="0" smtClean="0"/>
              <a:t>COURT may dismiss with a $10 administrative fee </a:t>
            </a:r>
            <a:r>
              <a:rPr lang="en-US" sz="2400" dirty="0" smtClean="0"/>
              <a:t>if</a:t>
            </a:r>
          </a:p>
          <a:p>
            <a:pPr lvl="1"/>
            <a:r>
              <a:rPr lang="en-US" sz="2400" dirty="0" smtClean="0"/>
              <a:t>Restriction/endorsement removed because medically/surgically corrected before offense</a:t>
            </a:r>
          </a:p>
          <a:p>
            <a:pPr lvl="1"/>
            <a:r>
              <a:rPr lang="en-US" sz="2400" dirty="0" smtClean="0"/>
              <a:t>DPS removes requirement before first appearance</a:t>
            </a:r>
          </a:p>
          <a:p>
            <a:pPr lvl="1">
              <a:buNone/>
            </a:pPr>
            <a:endParaRPr lang="en-US" sz="2400" dirty="0" smtClean="0"/>
          </a:p>
          <a:p>
            <a:pPr lvl="1">
              <a:buNone/>
            </a:pPr>
            <a:r>
              <a:rPr lang="en-US" sz="2400" dirty="0" smtClean="0"/>
              <a:t>Tex. Trans. Code § 521.221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C6F4-F1D5-41F0-8573-BD7C02C109D4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DL RESTRICTION/ENDORSEMENT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z="1200" b="1" dirty="0" smtClean="0"/>
              <a:t>RESTRICTION CODE</a:t>
            </a:r>
          </a:p>
          <a:p>
            <a:r>
              <a:rPr lang="en-US" sz="1200" dirty="0" smtClean="0"/>
              <a:t>A With corrective lenses</a:t>
            </a:r>
          </a:p>
          <a:p>
            <a:r>
              <a:rPr lang="en-US" sz="1200" dirty="0" smtClean="0"/>
              <a:t>B LOFS age 21 or over</a:t>
            </a:r>
          </a:p>
          <a:p>
            <a:r>
              <a:rPr lang="en-US" sz="1200" dirty="0" smtClean="0"/>
              <a:t>C Daytime only</a:t>
            </a:r>
          </a:p>
          <a:p>
            <a:r>
              <a:rPr lang="en-US" sz="1200" dirty="0" smtClean="0"/>
              <a:t>D Not to exceed 45 MPH</a:t>
            </a:r>
          </a:p>
          <a:p>
            <a:r>
              <a:rPr lang="en-US" sz="1200" dirty="0" smtClean="0"/>
              <a:t>E No expressway driving</a:t>
            </a:r>
          </a:p>
          <a:p>
            <a:r>
              <a:rPr lang="en-US" sz="1200" dirty="0" smtClean="0"/>
              <a:t>I M/C not to exceed 250 cc</a:t>
            </a:r>
          </a:p>
          <a:p>
            <a:r>
              <a:rPr lang="en-US" sz="1200" dirty="0" smtClean="0"/>
              <a:t>J Licensed M/C Operator age 21 or over in sight</a:t>
            </a:r>
          </a:p>
          <a:p>
            <a:r>
              <a:rPr lang="en-US" sz="1200" dirty="0" smtClean="0"/>
              <a:t>K Moped</a:t>
            </a:r>
          </a:p>
          <a:p>
            <a:r>
              <a:rPr lang="en-US" sz="1200" dirty="0" smtClean="0"/>
              <a:t>L Vehicle w/o air brakes - applies to vehicles requiring CDL</a:t>
            </a:r>
          </a:p>
          <a:p>
            <a:r>
              <a:rPr lang="en-US" sz="1200" dirty="0" smtClean="0"/>
              <a:t>M CDL Intrastate Commerce only</a:t>
            </a:r>
          </a:p>
          <a:p>
            <a:r>
              <a:rPr lang="en-US" sz="1200" dirty="0" smtClean="0"/>
              <a:t>P Stated on license</a:t>
            </a:r>
          </a:p>
          <a:p>
            <a:r>
              <a:rPr lang="en-US" sz="1200" dirty="0" smtClean="0"/>
              <a:t>Q LOFS 21 or over vehicle above Class B</a:t>
            </a:r>
          </a:p>
          <a:p>
            <a:r>
              <a:rPr lang="en-US" sz="1200" dirty="0" smtClean="0"/>
              <a:t>R LOFS 21 or over vehicle above Class C</a:t>
            </a:r>
          </a:p>
          <a:p>
            <a:r>
              <a:rPr lang="en-US" sz="1200" dirty="0" smtClean="0"/>
              <a:t>S Outside mirror or hearing aid</a:t>
            </a:r>
          </a:p>
          <a:p>
            <a:r>
              <a:rPr lang="en-US" sz="1200" dirty="0" smtClean="0"/>
              <a:t>T Automatic transmission</a:t>
            </a:r>
          </a:p>
          <a:p>
            <a:r>
              <a:rPr lang="en-US" sz="1200" dirty="0" smtClean="0"/>
              <a:t>U Applicable prosthetic devices</a:t>
            </a:r>
          </a:p>
          <a:p>
            <a:r>
              <a:rPr lang="en-US" sz="1200" dirty="0" smtClean="0"/>
              <a:t>V Applicable vehicle devices</a:t>
            </a:r>
          </a:p>
          <a:p>
            <a:r>
              <a:rPr lang="en-US" sz="1200" dirty="0" err="1" smtClean="0"/>
              <a:t>WPower</a:t>
            </a:r>
            <a:r>
              <a:rPr lang="en-US" sz="1200" dirty="0" smtClean="0"/>
              <a:t> steering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1900" b="1" dirty="0" smtClean="0"/>
              <a:t>ENDORSEMENT CODE</a:t>
            </a:r>
          </a:p>
          <a:p>
            <a:r>
              <a:rPr lang="en-US" sz="1900" dirty="0" smtClean="0"/>
              <a:t>H Hazardous materials - CDL only</a:t>
            </a:r>
          </a:p>
          <a:p>
            <a:r>
              <a:rPr lang="en-US" sz="1900" dirty="0" smtClean="0"/>
              <a:t>N Tank vehicle - CDL only</a:t>
            </a:r>
          </a:p>
          <a:p>
            <a:r>
              <a:rPr lang="en-US" sz="1900" dirty="0" smtClean="0"/>
              <a:t>P Passenger - CDL only</a:t>
            </a:r>
          </a:p>
          <a:p>
            <a:r>
              <a:rPr lang="en-US" sz="1900" dirty="0" smtClean="0"/>
              <a:t>S School Bus - CDL only</a:t>
            </a:r>
          </a:p>
          <a:p>
            <a:r>
              <a:rPr lang="en-US" sz="1900" dirty="0" smtClean="0"/>
              <a:t>T Double/triple trailer (CDL and non CDL)</a:t>
            </a:r>
          </a:p>
          <a:p>
            <a:r>
              <a:rPr lang="en-US" sz="1900" dirty="0" smtClean="0"/>
              <a:t>X Combination of hazardous materials and tank vehicle - CDL only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C6F4-F1D5-41F0-8573-BD7C02C109D4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DRIVING WHILE LICENSE INVALID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Operate motor vehicle on highway</a:t>
            </a:r>
          </a:p>
          <a:p>
            <a:pPr lvl="1"/>
            <a:r>
              <a:rPr lang="en-US" dirty="0" smtClean="0"/>
              <a:t>DL has been cancelled</a:t>
            </a:r>
          </a:p>
          <a:p>
            <a:pPr lvl="1"/>
            <a:r>
              <a:rPr lang="en-US" dirty="0" smtClean="0"/>
              <a:t>DL or Privilege is suspended or revoked</a:t>
            </a:r>
          </a:p>
          <a:p>
            <a:pPr lvl="1"/>
            <a:r>
              <a:rPr lang="en-US" dirty="0" smtClean="0"/>
              <a:t>DL expired during period of suspension</a:t>
            </a:r>
          </a:p>
          <a:p>
            <a:pPr lvl="1"/>
            <a:r>
              <a:rPr lang="en-US" dirty="0" smtClean="0"/>
              <a:t>DL denied renewal and no subsequent DL issued</a:t>
            </a:r>
          </a:p>
          <a:p>
            <a:pPr lvl="1"/>
            <a:endParaRPr lang="en-US" dirty="0" smtClean="0"/>
          </a:p>
          <a:p>
            <a:pPr lvl="1">
              <a:buNone/>
            </a:pPr>
            <a:r>
              <a:rPr lang="en-US" dirty="0" smtClean="0"/>
              <a:t>Tex. Trans. Code § 521.457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C6F4-F1D5-41F0-8573-BD7C02C109D4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DWLI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Notice of Suspension</a:t>
            </a:r>
          </a:p>
          <a:p>
            <a:pPr lvl="1"/>
            <a:r>
              <a:rPr lang="en-US" dirty="0" smtClean="0"/>
              <a:t>Not a defense if not received and reason for suspension is because  </a:t>
            </a:r>
          </a:p>
          <a:p>
            <a:pPr lvl="2"/>
            <a:r>
              <a:rPr lang="en-US" dirty="0" smtClean="0"/>
              <a:t>Criminal negligent homicide because of criminal negligent operation of a motor vehicle</a:t>
            </a:r>
          </a:p>
          <a:p>
            <a:pPr lvl="2"/>
            <a:r>
              <a:rPr lang="en-US" dirty="0" smtClean="0"/>
              <a:t>Evading arrest or detention and used motor vehicle in the commission of offense</a:t>
            </a:r>
          </a:p>
          <a:p>
            <a:pPr lvl="2"/>
            <a:r>
              <a:rPr lang="en-US" dirty="0" smtClean="0"/>
              <a:t>DWI, DWI w/child passenger, Intoxication Manslaughter</a:t>
            </a:r>
          </a:p>
          <a:p>
            <a:pPr lvl="2"/>
            <a:r>
              <a:rPr lang="en-US" dirty="0" smtClean="0"/>
              <a:t>Intoxication Assault and used motor vehicle in commission of offense</a:t>
            </a:r>
          </a:p>
          <a:p>
            <a:pPr lvl="2"/>
            <a:r>
              <a:rPr lang="en-US" dirty="0" smtClean="0"/>
              <a:t>Felony offense of a motor vehicle law</a:t>
            </a:r>
          </a:p>
          <a:p>
            <a:pPr lvl="2"/>
            <a:r>
              <a:rPr lang="en-US" dirty="0" smtClean="0"/>
              <a:t>Accident involving injury or death</a:t>
            </a:r>
          </a:p>
          <a:p>
            <a:pPr lvl="2"/>
            <a:r>
              <a:rPr lang="en-US" dirty="0" smtClean="0"/>
              <a:t>Offense under   § 521.451 as it relates to fictitious DL or ID</a:t>
            </a:r>
          </a:p>
          <a:p>
            <a:pPr lvl="2"/>
            <a:r>
              <a:rPr lang="en-US" dirty="0" smtClean="0"/>
              <a:t>Offense under   § 521.453 as it relates to under 21 fictitious DL or ID</a:t>
            </a:r>
          </a:p>
          <a:p>
            <a:pPr lvl="2"/>
            <a:r>
              <a:rPr lang="en-US" dirty="0" smtClean="0"/>
              <a:t>Manslaughter and used a motor vehicle in commission of offense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C6F4-F1D5-41F0-8573-BD7C02C109D4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DWLI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Notice of Suspension</a:t>
            </a:r>
          </a:p>
          <a:p>
            <a:pPr lvl="1"/>
            <a:r>
              <a:rPr lang="en-US" dirty="0" smtClean="0"/>
              <a:t>Affirmative defense if did not receive ACTUAL notice</a:t>
            </a:r>
          </a:p>
          <a:p>
            <a:pPr lvl="2"/>
            <a:r>
              <a:rPr lang="en-US" dirty="0" smtClean="0"/>
              <a:t>ACTUAL  notice is presumed if the notice was mailed in accordance with law</a:t>
            </a:r>
          </a:p>
          <a:p>
            <a:pPr lvl="2"/>
            <a:r>
              <a:rPr lang="en-US" dirty="0" smtClean="0"/>
              <a:t>Tex. Trans.  Code § 521.457</a:t>
            </a:r>
          </a:p>
          <a:p>
            <a:pPr lvl="2">
              <a:buNone/>
            </a:pPr>
            <a:endParaRPr lang="en-US" dirty="0" smtClean="0"/>
          </a:p>
          <a:p>
            <a:pPr lvl="2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C6F4-F1D5-41F0-8573-BD7C02C109D4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DWLI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§ 521.292.  Department’s Determination for License Suspension</a:t>
            </a:r>
          </a:p>
          <a:p>
            <a:pPr lvl="1"/>
            <a:r>
              <a:rPr lang="en-US" dirty="0" smtClean="0"/>
              <a:t>Drive while DL suspended, canceled, disqualified, revoked or application denied</a:t>
            </a:r>
          </a:p>
          <a:p>
            <a:pPr lvl="1"/>
            <a:r>
              <a:rPr lang="en-US" dirty="0" smtClean="0"/>
              <a:t>Habitually reckless or negligent driving</a:t>
            </a:r>
          </a:p>
          <a:p>
            <a:pPr lvl="1"/>
            <a:r>
              <a:rPr lang="en-US" dirty="0" smtClean="0"/>
              <a:t>Habitual violator (4 or more w/in 12 </a:t>
            </a:r>
            <a:r>
              <a:rPr lang="en-US" dirty="0" err="1" smtClean="0"/>
              <a:t>mos</a:t>
            </a:r>
            <a:r>
              <a:rPr lang="en-US" dirty="0" smtClean="0"/>
              <a:t>, 7 or more w/in 24 </a:t>
            </a:r>
            <a:r>
              <a:rPr lang="en-US" dirty="0" err="1" smtClean="0"/>
              <a:t>mos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Permitted unlawful or fraudulent use of DL</a:t>
            </a:r>
          </a:p>
          <a:p>
            <a:pPr lvl="1"/>
            <a:r>
              <a:rPr lang="en-US" dirty="0" smtClean="0"/>
              <a:t>Violation in another jurisdiction that would get DL suspended in Texas</a:t>
            </a:r>
          </a:p>
          <a:p>
            <a:pPr lvl="1"/>
            <a:r>
              <a:rPr lang="en-US" dirty="0" smtClean="0"/>
              <a:t>Convicted of 2 or more “restriction” offenses</a:t>
            </a:r>
          </a:p>
          <a:p>
            <a:pPr lvl="1"/>
            <a:r>
              <a:rPr lang="en-US" dirty="0" smtClean="0"/>
              <a:t>Responsible for accident resulting in serious bodily injury or serious property damage</a:t>
            </a:r>
          </a:p>
          <a:p>
            <a:pPr lvl="1"/>
            <a:r>
              <a:rPr lang="en-US" dirty="0" smtClean="0"/>
              <a:t>Holds “Provisional” license and has conviction for 2 or more moving violations within 12 months</a:t>
            </a:r>
          </a:p>
          <a:p>
            <a:pPr lvl="1"/>
            <a:r>
              <a:rPr lang="en-US" dirty="0" smtClean="0"/>
              <a:t>Fleeing or Attempting to Elude police (§ 545;.421)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C6F4-F1D5-41F0-8573-BD7C02C109D4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DWLI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§ 521.294.  License Revocation</a:t>
            </a:r>
          </a:p>
          <a:p>
            <a:pPr lvl="1"/>
            <a:r>
              <a:rPr lang="en-US" dirty="0" smtClean="0"/>
              <a:t>Generally related to safe operation of a motor vehicle, medical requirements, Failing to appear for traffic or alcohol related offense</a:t>
            </a:r>
          </a:p>
          <a:p>
            <a:r>
              <a:rPr lang="en-US" dirty="0" smtClean="0"/>
              <a:t>§ 521.295.  Notice of Department’s Determination</a:t>
            </a:r>
          </a:p>
          <a:p>
            <a:pPr lvl="1"/>
            <a:r>
              <a:rPr lang="en-US" dirty="0" smtClean="0"/>
              <a:t>Shall be sent by first class mail to the person’s address in the records of the department</a:t>
            </a:r>
          </a:p>
          <a:p>
            <a:pPr lvl="1"/>
            <a:r>
              <a:rPr lang="en-US" dirty="0" smtClean="0"/>
              <a:t>Notice considered received on the 5</a:t>
            </a:r>
            <a:r>
              <a:rPr lang="en-US" baseline="30000" dirty="0" smtClean="0"/>
              <a:t>th</a:t>
            </a:r>
            <a:r>
              <a:rPr lang="en-US" dirty="0" smtClean="0"/>
              <a:t> day after the date notice is mailed</a:t>
            </a:r>
          </a:p>
          <a:p>
            <a:r>
              <a:rPr lang="en-US" dirty="0" smtClean="0"/>
              <a:t>§ 521.296.  Notice of Suspension </a:t>
            </a:r>
          </a:p>
          <a:p>
            <a:pPr lvl="1"/>
            <a:r>
              <a:rPr lang="en-US" dirty="0" smtClean="0"/>
              <a:t>State’s basis of suspension/revocation; right to hearing; procedure and time frame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C6F4-F1D5-41F0-8573-BD7C02C109D4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COMMERCIAL DRIVER’S LICENSE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Effect </a:t>
            </a:r>
            <a:r>
              <a:rPr lang="en-US" dirty="0" smtClean="0"/>
              <a:t>of a conviction on CDL</a:t>
            </a:r>
          </a:p>
          <a:p>
            <a:pPr lvl="1"/>
            <a:r>
              <a:rPr lang="en-US" dirty="0" smtClean="0"/>
              <a:t>60 days disqualification</a:t>
            </a:r>
          </a:p>
          <a:p>
            <a:pPr lvl="2"/>
            <a:r>
              <a:rPr lang="en-US" dirty="0" smtClean="0"/>
              <a:t>2 serious traffic violations w/in 3 yrs  OR </a:t>
            </a:r>
          </a:p>
          <a:p>
            <a:pPr lvl="2"/>
            <a:r>
              <a:rPr lang="en-US" dirty="0" smtClean="0"/>
              <a:t>1 violation at a railroad grade crossing</a:t>
            </a:r>
          </a:p>
          <a:p>
            <a:pPr lvl="1"/>
            <a:r>
              <a:rPr lang="en-US" dirty="0" smtClean="0"/>
              <a:t>120 days disqualification</a:t>
            </a:r>
          </a:p>
          <a:p>
            <a:pPr lvl="2"/>
            <a:r>
              <a:rPr lang="en-US" dirty="0" smtClean="0"/>
              <a:t>3 serious violations w/in 3 yrs OR </a:t>
            </a:r>
          </a:p>
          <a:p>
            <a:pPr lvl="2"/>
            <a:r>
              <a:rPr lang="en-US" dirty="0" smtClean="0"/>
              <a:t>2 violations at a railroad grade crossing w/in 3 yrs</a:t>
            </a:r>
          </a:p>
          <a:p>
            <a:pPr lvl="2"/>
            <a:r>
              <a:rPr lang="en-US" dirty="0" smtClean="0"/>
              <a:t>Tex. Trans. Code  § 522.081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C6F4-F1D5-41F0-8573-BD7C02C109D4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DRIVER’S LICENSE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Authorization issued by the department (Texas Department of Public Safety) for the operation of a motor vehicle</a:t>
            </a:r>
          </a:p>
          <a:p>
            <a:pPr lvl="1"/>
            <a:r>
              <a:rPr lang="en-US" dirty="0" smtClean="0"/>
              <a:t>Instruction permit- student driver</a:t>
            </a:r>
          </a:p>
          <a:p>
            <a:pPr lvl="1"/>
            <a:r>
              <a:rPr lang="en-US" dirty="0" smtClean="0"/>
              <a:t>Under 21</a:t>
            </a:r>
          </a:p>
          <a:p>
            <a:pPr lvl="2"/>
            <a:r>
              <a:rPr lang="en-US" dirty="0" smtClean="0"/>
              <a:t>DL under 18 </a:t>
            </a:r>
            <a:r>
              <a:rPr lang="en-US" dirty="0" err="1" smtClean="0"/>
              <a:t>yoa</a:t>
            </a:r>
            <a:r>
              <a:rPr lang="en-US" dirty="0" smtClean="0"/>
              <a:t>, annual renewal</a:t>
            </a:r>
          </a:p>
          <a:p>
            <a:pPr lvl="1"/>
            <a:r>
              <a:rPr lang="en-US" dirty="0" smtClean="0"/>
              <a:t>Classified DL</a:t>
            </a:r>
          </a:p>
          <a:p>
            <a:pPr lvl="2"/>
            <a:r>
              <a:rPr lang="en-US" dirty="0" smtClean="0"/>
              <a:t>Class C &amp; M; persons are exempt  from obtaining Commercial DL</a:t>
            </a:r>
          </a:p>
          <a:p>
            <a:pPr lvl="2"/>
            <a:r>
              <a:rPr lang="en-US" dirty="0" smtClean="0"/>
              <a:t>Class A &amp; B; Commercial DL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C6F4-F1D5-41F0-8573-BD7C02C109D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CDL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“Serious Traffic Violation” – Conviction from the DRIVING OF A MOTOR VEHICLE,  other than parking, vehicle weight or vehicle defect</a:t>
            </a:r>
          </a:p>
          <a:p>
            <a:pPr lvl="1"/>
            <a:r>
              <a:rPr lang="en-US" dirty="0" smtClean="0"/>
              <a:t>Excessive speeding – 15 mph or more over posted speed limit</a:t>
            </a:r>
          </a:p>
          <a:p>
            <a:pPr lvl="1"/>
            <a:r>
              <a:rPr lang="en-US" dirty="0" smtClean="0"/>
              <a:t>Reckless driving</a:t>
            </a:r>
          </a:p>
          <a:p>
            <a:pPr lvl="1"/>
            <a:r>
              <a:rPr lang="en-US" dirty="0" smtClean="0"/>
              <a:t>A violation that relates to a fatal accident</a:t>
            </a:r>
          </a:p>
          <a:p>
            <a:pPr lvl="1"/>
            <a:r>
              <a:rPr lang="en-US" dirty="0" smtClean="0"/>
              <a:t>Improper or erratic traffic lane changes</a:t>
            </a:r>
          </a:p>
          <a:p>
            <a:pPr lvl="1"/>
            <a:r>
              <a:rPr lang="en-US" dirty="0" smtClean="0"/>
              <a:t>Following too close</a:t>
            </a:r>
          </a:p>
          <a:p>
            <a:pPr lvl="1"/>
            <a:r>
              <a:rPr lang="en-US" dirty="0" smtClean="0"/>
              <a:t>Violation of DL Requirements or Endorsements</a:t>
            </a:r>
          </a:p>
          <a:p>
            <a:pPr lvl="1"/>
            <a:r>
              <a:rPr lang="en-US" dirty="0" smtClean="0"/>
              <a:t>Tex. Trans. Code § 522.003</a:t>
            </a:r>
          </a:p>
          <a:p>
            <a:r>
              <a:rPr lang="en-US" dirty="0" smtClean="0"/>
              <a:t>Two points will be assigned for each moving violation conviction</a:t>
            </a:r>
          </a:p>
          <a:p>
            <a:r>
              <a:rPr lang="en-US" dirty="0" smtClean="0"/>
              <a:t>No points will be assigned for a conviction of speeding LESS than 10% </a:t>
            </a:r>
          </a:p>
          <a:p>
            <a:pPr lvl="1"/>
            <a:r>
              <a:rPr lang="en-US" dirty="0" smtClean="0"/>
              <a:t>This is in the general DL Points Surcharge section § 708.052(d) which appears to apply to ALL DL’s </a:t>
            </a:r>
          </a:p>
          <a:p>
            <a:r>
              <a:rPr lang="en-US" dirty="0" smtClean="0"/>
              <a:t>Chapter 45.051  Deferred Disposition is not applicable to CDL’s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C6F4-F1D5-41F0-8573-BD7C02C109D4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371601" y="-1294387"/>
            <a:ext cx="647700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     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solidFill>
                <a:srgbClr val="008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solidFill>
                <a:srgbClr val="008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solidFill>
                <a:srgbClr val="008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solidFill>
                <a:srgbClr val="008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ea typeface="Calibri" pitchFamily="34" charset="0"/>
                <a:cs typeface="Times New Roman" pitchFamily="18" charset="0"/>
              </a:rPr>
              <a:t>Running stop light = $100.00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ea typeface="Calibri" pitchFamily="34" charset="0"/>
                <a:cs typeface="Arial" pitchFamily="34" charset="0"/>
              </a:rPr>
              <a:t> 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ea typeface="Calibri" pitchFamily="34" charset="0"/>
                <a:cs typeface="Times New Roman" pitchFamily="18" charset="0"/>
              </a:rPr>
              <a:t>DUI = $5000.00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ea typeface="Calibri" pitchFamily="34" charset="0"/>
                <a:cs typeface="Times New Roman" pitchFamily="18" charset="0"/>
              </a:rPr>
              <a:t> Not wearing a seat belt = $50.00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ea typeface="Calibri" pitchFamily="34" charset="0"/>
                <a:cs typeface="Times New Roman" pitchFamily="18" charset="0"/>
              </a:rPr>
              <a:t> Putting you 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ea typeface="Calibri" pitchFamily="34" charset="0"/>
                <a:cs typeface="Times New Roman" pitchFamily="18" charset="0"/>
              </a:rPr>
              <a:t>&amp; your girlfriend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ea typeface="Calibri" pitchFamily="34" charset="0"/>
                <a:cs typeface="Times New Roman" pitchFamily="18" charset="0"/>
              </a:rPr>
              <a:t> on your fake drivers license =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PRICELESS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 </a:t>
            </a:r>
            <a:b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25" name="Picture 1" descr="cid:image001.jpg@01C986D1.DDE63BF0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2667000" y="2590800"/>
            <a:ext cx="4000500" cy="3228975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C6F4-F1D5-41F0-8573-BD7C02C109D4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TYPES OF CLASSIFIED DL</a:t>
            </a:r>
            <a:br>
              <a:rPr lang="en-US" dirty="0" smtClean="0"/>
            </a:br>
            <a:r>
              <a:rPr lang="en-US" dirty="0" smtClean="0"/>
              <a:t>(not including commercial)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Operator</a:t>
            </a:r>
          </a:p>
          <a:p>
            <a:pPr lvl="1"/>
            <a:r>
              <a:rPr lang="en-US" dirty="0" smtClean="0"/>
              <a:t>May include motorcycle</a:t>
            </a:r>
          </a:p>
          <a:p>
            <a:r>
              <a:rPr lang="en-US" dirty="0" smtClean="0"/>
              <a:t>Temporary Visitor</a:t>
            </a:r>
          </a:p>
          <a:p>
            <a:pPr lvl="1"/>
            <a:r>
              <a:rPr lang="en-US" dirty="0" smtClean="0"/>
              <a:t>Lawful Presence Requirement</a:t>
            </a:r>
          </a:p>
          <a:p>
            <a:pPr lvl="2"/>
            <a:r>
              <a:rPr lang="en-US" dirty="0" smtClean="0"/>
              <a:t>Applies to a person who is not a U.S. citizen, U.S. national, lawful permanent resident, refugee, or </a:t>
            </a:r>
            <a:r>
              <a:rPr lang="en-US" dirty="0" err="1" smtClean="0"/>
              <a:t>asylee</a:t>
            </a:r>
            <a:endParaRPr lang="en-US" dirty="0" smtClean="0"/>
          </a:p>
          <a:p>
            <a:r>
              <a:rPr lang="en-US" dirty="0" smtClean="0"/>
              <a:t>Under 25</a:t>
            </a:r>
          </a:p>
          <a:p>
            <a:r>
              <a:rPr lang="en-US" dirty="0" smtClean="0"/>
              <a:t>Under 21</a:t>
            </a:r>
          </a:p>
          <a:p>
            <a:pPr lvl="1"/>
            <a:r>
              <a:rPr lang="en-US" dirty="0" smtClean="0"/>
              <a:t>Operator/Learner</a:t>
            </a:r>
          </a:p>
          <a:p>
            <a:pPr lvl="1"/>
            <a:r>
              <a:rPr lang="en-US" dirty="0" smtClean="0"/>
              <a:t>Provisional </a:t>
            </a:r>
          </a:p>
          <a:p>
            <a:pPr lvl="1"/>
            <a:r>
              <a:rPr lang="en-US" dirty="0" smtClean="0"/>
              <a:t>Under 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C6F4-F1D5-41F0-8573-BD7C02C109D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TEMPORARY VISITOR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Issued upon proof of lawful presence in U.S.</a:t>
            </a:r>
          </a:p>
          <a:p>
            <a:pPr lvl="1"/>
            <a:r>
              <a:rPr lang="en-US" dirty="0" smtClean="0"/>
              <a:t>Limited term designation</a:t>
            </a:r>
          </a:p>
          <a:p>
            <a:pPr lvl="2"/>
            <a:r>
              <a:rPr lang="en-US" dirty="0" smtClean="0"/>
              <a:t>Expires when lawful presence expires</a:t>
            </a:r>
          </a:p>
          <a:p>
            <a:pPr lvl="2"/>
            <a:r>
              <a:rPr lang="en-US" dirty="0" smtClean="0"/>
              <a:t>Designated as “Temporary Visitor Status  Expires . . .”</a:t>
            </a:r>
          </a:p>
          <a:p>
            <a:pPr lvl="2"/>
            <a:r>
              <a:rPr lang="en-US" dirty="0" smtClean="0"/>
              <a:t>A  new card with the Limited Term designation will  be issued upon renewal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C6F4-F1D5-41F0-8573-BD7C02C109D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TEMPORARY VISITOR</a:t>
            </a:r>
            <a:endParaRPr lang="en-US" dirty="0"/>
          </a:p>
        </p:txBody>
      </p:sp>
      <p:pic>
        <p:nvPicPr>
          <p:cNvPr id="4" name="Content Placeholder 3" descr="TEMP VISITO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69882" y="1600200"/>
            <a:ext cx="3004235" cy="4525963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C6F4-F1D5-41F0-8573-BD7C02C109D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 25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Must successfully complete an approved driver education course either through the school system or private</a:t>
            </a:r>
          </a:p>
          <a:p>
            <a:r>
              <a:rPr lang="en-US" dirty="0" smtClean="0"/>
              <a:t>OR</a:t>
            </a:r>
          </a:p>
          <a:p>
            <a:r>
              <a:rPr lang="en-US" dirty="0" smtClean="0"/>
              <a:t>Parent taught program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C6F4-F1D5-41F0-8573-BD7C02C109D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TEMPORARY VISITOR UNDER 21</a:t>
            </a:r>
            <a:endParaRPr lang="en-US" dirty="0"/>
          </a:p>
        </p:txBody>
      </p:sp>
      <p:pic>
        <p:nvPicPr>
          <p:cNvPr id="4" name="Content Placeholder 3" descr="TEMP VISITOR UNDER 2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319462" y="1958181"/>
            <a:ext cx="2505075" cy="3810000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C6F4-F1D5-41F0-8573-BD7C02C109D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 21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Phase One – applies to Learner’s Permit</a:t>
            </a:r>
          </a:p>
          <a:p>
            <a:pPr lvl="1"/>
            <a:r>
              <a:rPr lang="en-US" dirty="0" smtClean="0"/>
              <a:t>6 months</a:t>
            </a:r>
          </a:p>
          <a:p>
            <a:pPr lvl="1"/>
            <a:r>
              <a:rPr lang="en-US" dirty="0" smtClean="0"/>
              <a:t>Must be accompanied by LOFS 21 </a:t>
            </a:r>
            <a:r>
              <a:rPr lang="en-US" dirty="0" err="1" smtClean="0"/>
              <a:t>yoa</a:t>
            </a:r>
            <a:r>
              <a:rPr lang="en-US" dirty="0" smtClean="0"/>
              <a:t> w/ at least 1 yr experience</a:t>
            </a:r>
          </a:p>
          <a:p>
            <a:r>
              <a:rPr lang="en-US" dirty="0" smtClean="0"/>
              <a:t>Phase Two – applies to Provisional</a:t>
            </a:r>
          </a:p>
          <a:p>
            <a:pPr lvl="1"/>
            <a:r>
              <a:rPr lang="en-US" dirty="0" smtClean="0"/>
              <a:t>Under 17 </a:t>
            </a:r>
            <a:r>
              <a:rPr lang="en-US" dirty="0" err="1" smtClean="0"/>
              <a:t>yoa</a:t>
            </a:r>
            <a:endParaRPr lang="en-US" dirty="0" smtClean="0"/>
          </a:p>
          <a:p>
            <a:pPr lvl="2"/>
            <a:r>
              <a:rPr lang="en-US" dirty="0" smtClean="0"/>
              <a:t>No more than 1 passenger under 21 </a:t>
            </a:r>
            <a:r>
              <a:rPr lang="en-US" dirty="0" err="1" smtClean="0"/>
              <a:t>yoa</a:t>
            </a:r>
            <a:r>
              <a:rPr lang="en-US" dirty="0" smtClean="0"/>
              <a:t> (family members ok)</a:t>
            </a:r>
          </a:p>
          <a:p>
            <a:pPr lvl="2"/>
            <a:r>
              <a:rPr lang="en-US" dirty="0" smtClean="0"/>
              <a:t>Parent/guardian must be “in sight” if between midnight to 5 am exception is work or job related</a:t>
            </a:r>
          </a:p>
          <a:p>
            <a:pPr lvl="2"/>
            <a:r>
              <a:rPr lang="en-US" dirty="0" smtClean="0"/>
              <a:t>No wireless communication device, except emergency</a:t>
            </a:r>
          </a:p>
          <a:p>
            <a:pPr lvl="2"/>
            <a:r>
              <a:rPr lang="en-US" dirty="0" smtClean="0"/>
              <a:t>Restriction should state “TRC 545.424 applies until MM/DD/YY”</a:t>
            </a:r>
          </a:p>
          <a:p>
            <a:pPr lvl="1"/>
            <a:r>
              <a:rPr lang="en-US" dirty="0" smtClean="0"/>
              <a:t>Annual renewal w/proof of school attendance or GED</a:t>
            </a:r>
          </a:p>
          <a:p>
            <a:r>
              <a:rPr lang="en-US" dirty="0" smtClean="0"/>
              <a:t>Under 21</a:t>
            </a:r>
          </a:p>
          <a:p>
            <a:pPr lvl="2">
              <a:buNone/>
            </a:pPr>
            <a:endParaRPr lang="en-US" dirty="0" smtClean="0"/>
          </a:p>
          <a:p>
            <a:pPr lvl="2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C6F4-F1D5-41F0-8573-BD7C02C109D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1033</TotalTime>
  <Words>1744</Words>
  <Application>Microsoft Office PowerPoint</Application>
  <PresentationFormat>On-screen Show (4:3)</PresentationFormat>
  <Paragraphs>292</Paragraphs>
  <Slides>31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DRIVER’S LICENSE LAWS  AND OFFENSES</vt:lpstr>
      <vt:lpstr>LICENSE</vt:lpstr>
      <vt:lpstr>DRIVER’S LICENSE</vt:lpstr>
      <vt:lpstr>TYPES OF CLASSIFIED DL (not including commercial)</vt:lpstr>
      <vt:lpstr>TEMPORARY VISITOR</vt:lpstr>
      <vt:lpstr>TEMPORARY VISITOR</vt:lpstr>
      <vt:lpstr>Under 25</vt:lpstr>
      <vt:lpstr>TEMPORARY VISITOR UNDER 21</vt:lpstr>
      <vt:lpstr>UNDER 21</vt:lpstr>
      <vt:lpstr>UNDER 21</vt:lpstr>
      <vt:lpstr>Provisional DL</vt:lpstr>
      <vt:lpstr>OTHER TYPES OF DRIVING PRIVILEGES</vt:lpstr>
      <vt:lpstr>EXEMPTIONS</vt:lpstr>
      <vt:lpstr>RESIDENT VS NONRESIDENT</vt:lpstr>
      <vt:lpstr>OUT-OF-STATE DRIVER’S LICENSE (VISITORS)</vt:lpstr>
      <vt:lpstr>NEW RESIDENTS</vt:lpstr>
      <vt:lpstr>VIOLATIONS</vt:lpstr>
      <vt:lpstr>Fail to Display DL</vt:lpstr>
      <vt:lpstr>EXPIRED DRIVER’S LICENSE</vt:lpstr>
      <vt:lpstr>FAILURE TO REPORT ADDRESS CHANGE</vt:lpstr>
      <vt:lpstr>PowerPoint Presentation</vt:lpstr>
      <vt:lpstr>DL RESTRICTION/ENDORSEMENT VIOLATIONS</vt:lpstr>
      <vt:lpstr>DL RESTRICTION/ENDORSEMENT</vt:lpstr>
      <vt:lpstr>DRIVING WHILE LICENSE INVALID</vt:lpstr>
      <vt:lpstr>DWLI</vt:lpstr>
      <vt:lpstr>DWLI</vt:lpstr>
      <vt:lpstr>DWLI</vt:lpstr>
      <vt:lpstr>DWLI</vt:lpstr>
      <vt:lpstr>COMMERCIAL DRIVER’S LICENSE</vt:lpstr>
      <vt:lpstr>CDL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DRIVER’S LICENSE ISSUES  IN TEXAS</dc:title>
  <dc:creator>cchappel</dc:creator>
  <cp:lastModifiedBy>Sky</cp:lastModifiedBy>
  <cp:revision>97</cp:revision>
  <cp:lastPrinted>2012-03-08T20:16:27Z</cp:lastPrinted>
  <dcterms:created xsi:type="dcterms:W3CDTF">2012-03-06T15:57:48Z</dcterms:created>
  <dcterms:modified xsi:type="dcterms:W3CDTF">2012-03-08T20:16:59Z</dcterms:modified>
</cp:coreProperties>
</file>